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5"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0"/>
  </p:normalViewPr>
  <p:slideViewPr>
    <p:cSldViewPr>
      <p:cViewPr>
        <p:scale>
          <a:sx n="80" d="100"/>
          <a:sy n="80" d="100"/>
        </p:scale>
        <p:origin x="-1872"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195DA-0C1E-46AA-BB41-8DE6AF2C3E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E71C218B-FE4A-4EB3-9E93-42284230DB87}">
      <dgm:prSet/>
      <dgm:spPr/>
      <dgm:t>
        <a:bodyPr/>
        <a:lstStyle/>
        <a:p>
          <a:pPr algn="just" rtl="0"/>
          <a:r>
            <a:rPr lang="it-IT" b="1" dirty="0" smtClean="0"/>
            <a:t>Non c’è un punto </a:t>
          </a:r>
          <a:r>
            <a:rPr lang="it-IT" dirty="0" smtClean="0"/>
            <a:t>della storia dell’uomo, una verità, un aspetto della fede</a:t>
          </a:r>
          <a:endParaRPr lang="it-IT" dirty="0"/>
        </a:p>
      </dgm:t>
    </dgm:pt>
    <dgm:pt modelId="{CE8475C6-086D-46C9-93FC-28DD245F2CF2}" type="parTrans" cxnId="{D36C1FCF-6DBF-464D-BACD-60A01F8A7AB7}">
      <dgm:prSet/>
      <dgm:spPr/>
      <dgm:t>
        <a:bodyPr/>
        <a:lstStyle/>
        <a:p>
          <a:endParaRPr lang="it-IT"/>
        </a:p>
      </dgm:t>
    </dgm:pt>
    <dgm:pt modelId="{173DBA38-0901-4BEC-B77F-87DF735F651D}" type="sibTrans" cxnId="{D36C1FCF-6DBF-464D-BACD-60A01F8A7AB7}">
      <dgm:prSet/>
      <dgm:spPr/>
      <dgm:t>
        <a:bodyPr/>
        <a:lstStyle/>
        <a:p>
          <a:endParaRPr lang="it-IT"/>
        </a:p>
      </dgm:t>
    </dgm:pt>
    <dgm:pt modelId="{BA7E40B8-1C9C-4DB2-9514-0926C4353D74}">
      <dgm:prSet/>
      <dgm:spPr/>
      <dgm:t>
        <a:bodyPr/>
        <a:lstStyle/>
        <a:p>
          <a:pPr algn="just" rtl="0"/>
          <a:r>
            <a:rPr lang="it-IT" dirty="0" smtClean="0"/>
            <a:t>Lo sguardo che tentiamo di dare viene </a:t>
          </a:r>
          <a:r>
            <a:rPr lang="it-IT" b="1" dirty="0" smtClean="0"/>
            <a:t>dall'insieme della fede cristiana</a:t>
          </a:r>
          <a:r>
            <a:rPr lang="it-IT" dirty="0" smtClean="0"/>
            <a:t>:  la bontà della creazione, il dramma del peccato, l'amore paziente di Dio che viene incontro all'uomo con le sue alleanze, l'incarnazione redentrice del suo Figlio, il dono dello Spirito, la vita nella Chiesa, la forza dei sacramenti, la vocazione ad una vita felice alla quale le creature libere sono invitate a dare il loro consenso, ma alla quale,  possono anche sottrarsi.</a:t>
          </a:r>
          <a:endParaRPr lang="it-IT" dirty="0"/>
        </a:p>
      </dgm:t>
    </dgm:pt>
    <dgm:pt modelId="{ADF2460C-058A-4884-B0C0-33C7C8CE5D73}" type="parTrans" cxnId="{DADE5BEB-12E1-451A-A9FB-A98DD225F8EE}">
      <dgm:prSet/>
      <dgm:spPr/>
      <dgm:t>
        <a:bodyPr/>
        <a:lstStyle/>
        <a:p>
          <a:endParaRPr lang="it-IT"/>
        </a:p>
      </dgm:t>
    </dgm:pt>
    <dgm:pt modelId="{C36F4C0E-A713-4B72-AB69-A92DC0A6F8B6}" type="sibTrans" cxnId="{DADE5BEB-12E1-451A-A9FB-A98DD225F8EE}">
      <dgm:prSet/>
      <dgm:spPr/>
      <dgm:t>
        <a:bodyPr/>
        <a:lstStyle/>
        <a:p>
          <a:endParaRPr lang="it-IT"/>
        </a:p>
      </dgm:t>
    </dgm:pt>
    <dgm:pt modelId="{C5065DDF-61E4-4F32-AAE1-99F217A8F7F3}" type="pres">
      <dgm:prSet presAssocID="{32F195DA-0C1E-46AA-BB41-8DE6AF2C3E36}" presName="linear" presStyleCnt="0">
        <dgm:presLayoutVars>
          <dgm:animLvl val="lvl"/>
          <dgm:resizeHandles val="exact"/>
        </dgm:presLayoutVars>
      </dgm:prSet>
      <dgm:spPr/>
      <dgm:t>
        <a:bodyPr/>
        <a:lstStyle/>
        <a:p>
          <a:endParaRPr lang="it-IT"/>
        </a:p>
      </dgm:t>
    </dgm:pt>
    <dgm:pt modelId="{E5EF750C-764B-4410-90C0-9F01FC436F25}" type="pres">
      <dgm:prSet presAssocID="{E71C218B-FE4A-4EB3-9E93-42284230DB87}" presName="parentText" presStyleLbl="node1" presStyleIdx="0" presStyleCnt="2">
        <dgm:presLayoutVars>
          <dgm:chMax val="0"/>
          <dgm:bulletEnabled val="1"/>
        </dgm:presLayoutVars>
      </dgm:prSet>
      <dgm:spPr/>
      <dgm:t>
        <a:bodyPr/>
        <a:lstStyle/>
        <a:p>
          <a:endParaRPr lang="it-IT"/>
        </a:p>
      </dgm:t>
    </dgm:pt>
    <dgm:pt modelId="{8DC29CDD-E16B-4574-B681-8163EC556C7E}" type="pres">
      <dgm:prSet presAssocID="{173DBA38-0901-4BEC-B77F-87DF735F651D}" presName="spacer" presStyleCnt="0"/>
      <dgm:spPr/>
    </dgm:pt>
    <dgm:pt modelId="{EE165BBD-6D70-4459-AE28-68B610FFD236}" type="pres">
      <dgm:prSet presAssocID="{BA7E40B8-1C9C-4DB2-9514-0926C4353D74}" presName="parentText" presStyleLbl="node1" presStyleIdx="1" presStyleCnt="2">
        <dgm:presLayoutVars>
          <dgm:chMax val="0"/>
          <dgm:bulletEnabled val="1"/>
        </dgm:presLayoutVars>
      </dgm:prSet>
      <dgm:spPr/>
      <dgm:t>
        <a:bodyPr/>
        <a:lstStyle/>
        <a:p>
          <a:endParaRPr lang="it-IT"/>
        </a:p>
      </dgm:t>
    </dgm:pt>
  </dgm:ptLst>
  <dgm:cxnLst>
    <dgm:cxn modelId="{D8C8C3C1-5DFE-48F3-B465-6DA376E4EDCF}" type="presOf" srcId="{32F195DA-0C1E-46AA-BB41-8DE6AF2C3E36}" destId="{C5065DDF-61E4-4F32-AAE1-99F217A8F7F3}" srcOrd="0" destOrd="0" presId="urn:microsoft.com/office/officeart/2005/8/layout/vList2"/>
    <dgm:cxn modelId="{DADE5BEB-12E1-451A-A9FB-A98DD225F8EE}" srcId="{32F195DA-0C1E-46AA-BB41-8DE6AF2C3E36}" destId="{BA7E40B8-1C9C-4DB2-9514-0926C4353D74}" srcOrd="1" destOrd="0" parTransId="{ADF2460C-058A-4884-B0C0-33C7C8CE5D73}" sibTransId="{C36F4C0E-A713-4B72-AB69-A92DC0A6F8B6}"/>
    <dgm:cxn modelId="{D36C1FCF-6DBF-464D-BACD-60A01F8A7AB7}" srcId="{32F195DA-0C1E-46AA-BB41-8DE6AF2C3E36}" destId="{E71C218B-FE4A-4EB3-9E93-42284230DB87}" srcOrd="0" destOrd="0" parTransId="{CE8475C6-086D-46C9-93FC-28DD245F2CF2}" sibTransId="{173DBA38-0901-4BEC-B77F-87DF735F651D}"/>
    <dgm:cxn modelId="{1ADD2DED-5400-4B73-87EC-AD92AD89D999}" type="presOf" srcId="{BA7E40B8-1C9C-4DB2-9514-0926C4353D74}" destId="{EE165BBD-6D70-4459-AE28-68B610FFD236}" srcOrd="0" destOrd="0" presId="urn:microsoft.com/office/officeart/2005/8/layout/vList2"/>
    <dgm:cxn modelId="{46D27D55-AB29-498B-AEED-CD1889A10D99}" type="presOf" srcId="{E71C218B-FE4A-4EB3-9E93-42284230DB87}" destId="{E5EF750C-764B-4410-90C0-9F01FC436F25}" srcOrd="0" destOrd="0" presId="urn:microsoft.com/office/officeart/2005/8/layout/vList2"/>
    <dgm:cxn modelId="{0B1B40E3-5DF3-4924-A6DB-5AE881F1E492}" type="presParOf" srcId="{C5065DDF-61E4-4F32-AAE1-99F217A8F7F3}" destId="{E5EF750C-764B-4410-90C0-9F01FC436F25}" srcOrd="0" destOrd="0" presId="urn:microsoft.com/office/officeart/2005/8/layout/vList2"/>
    <dgm:cxn modelId="{16CC84FE-3FB9-4566-9876-DF51EA7C0360}" type="presParOf" srcId="{C5065DDF-61E4-4F32-AAE1-99F217A8F7F3}" destId="{8DC29CDD-E16B-4574-B681-8163EC556C7E}" srcOrd="1" destOrd="0" presId="urn:microsoft.com/office/officeart/2005/8/layout/vList2"/>
    <dgm:cxn modelId="{BE08025D-E39D-44E9-8584-137D72112BE5}" type="presParOf" srcId="{C5065DDF-61E4-4F32-AAE1-99F217A8F7F3}" destId="{EE165BBD-6D70-4459-AE28-68B610FFD236}"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EB8E9-BF04-4300-8CDE-C1C7D07E3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114D8BA6-4ADD-4A00-80D5-9C7A9F304E9C}">
      <dgm:prSet/>
      <dgm:spPr/>
      <dgm:t>
        <a:bodyPr/>
        <a:lstStyle/>
        <a:p>
          <a:pPr algn="just" rtl="0"/>
          <a:r>
            <a:rPr lang="it-IT" dirty="0" smtClean="0"/>
            <a:t>Dio ha liberamente voluto creare un mondo «in stato di via», in divenire; ciò comporta la scomparsa di alcuni esseri viventi e la comparsa di altri: </a:t>
          </a:r>
          <a:r>
            <a:rPr lang="it-IT" b="1" dirty="0" smtClean="0"/>
            <a:t>male fisico</a:t>
          </a:r>
          <a:endParaRPr lang="it-IT" dirty="0"/>
        </a:p>
      </dgm:t>
    </dgm:pt>
    <dgm:pt modelId="{F50041AC-F02C-4694-B5CA-DBD3618606F3}" type="parTrans" cxnId="{5B5C7987-C0CE-4561-994A-A140A36A9B11}">
      <dgm:prSet/>
      <dgm:spPr/>
      <dgm:t>
        <a:bodyPr/>
        <a:lstStyle/>
        <a:p>
          <a:endParaRPr lang="it-IT"/>
        </a:p>
      </dgm:t>
    </dgm:pt>
    <dgm:pt modelId="{A84CFAC3-92AA-425D-9A14-191106CB71EC}" type="sibTrans" cxnId="{5B5C7987-C0CE-4561-994A-A140A36A9B11}">
      <dgm:prSet/>
      <dgm:spPr/>
      <dgm:t>
        <a:bodyPr/>
        <a:lstStyle/>
        <a:p>
          <a:endParaRPr lang="it-IT"/>
        </a:p>
      </dgm:t>
    </dgm:pt>
    <dgm:pt modelId="{39670336-7BF8-4ABD-989F-3CB3A420A351}">
      <dgm:prSet/>
      <dgm:spPr/>
      <dgm:t>
        <a:bodyPr/>
        <a:lstStyle/>
        <a:p>
          <a:pPr algn="just" rtl="0"/>
          <a:r>
            <a:rPr lang="it-IT" dirty="0" smtClean="0"/>
            <a:t>Gli uomini, creature intelligenti e libere, sono invitati a camminare verso il loro destino ultimo facendo una libera scelta e un amore di preferenza. Essi possono, quindi, deviare: </a:t>
          </a:r>
          <a:r>
            <a:rPr lang="it-IT" b="1" dirty="0" smtClean="0"/>
            <a:t>male morale</a:t>
          </a:r>
          <a:endParaRPr lang="it-IT" dirty="0"/>
        </a:p>
      </dgm:t>
    </dgm:pt>
    <dgm:pt modelId="{1D357607-A618-4252-98BC-1E0633F1B886}" type="parTrans" cxnId="{7051B1B7-A055-40B6-9397-DDD13A7C8245}">
      <dgm:prSet/>
      <dgm:spPr/>
      <dgm:t>
        <a:bodyPr/>
        <a:lstStyle/>
        <a:p>
          <a:endParaRPr lang="it-IT"/>
        </a:p>
      </dgm:t>
    </dgm:pt>
    <dgm:pt modelId="{CE267464-303A-452C-85B8-D05FD5FBF41A}" type="sibTrans" cxnId="{7051B1B7-A055-40B6-9397-DDD13A7C8245}">
      <dgm:prSet/>
      <dgm:spPr/>
      <dgm:t>
        <a:bodyPr/>
        <a:lstStyle/>
        <a:p>
          <a:endParaRPr lang="it-IT"/>
        </a:p>
      </dgm:t>
    </dgm:pt>
    <dgm:pt modelId="{0D7C8DC0-3D38-4E8F-9617-36139CFD3EAA}" type="pres">
      <dgm:prSet presAssocID="{C91EB8E9-BF04-4300-8CDE-C1C7D07E3930}" presName="linear" presStyleCnt="0">
        <dgm:presLayoutVars>
          <dgm:animLvl val="lvl"/>
          <dgm:resizeHandles val="exact"/>
        </dgm:presLayoutVars>
      </dgm:prSet>
      <dgm:spPr/>
      <dgm:t>
        <a:bodyPr/>
        <a:lstStyle/>
        <a:p>
          <a:endParaRPr lang="it-IT"/>
        </a:p>
      </dgm:t>
    </dgm:pt>
    <dgm:pt modelId="{B6C109D5-1294-46D5-A065-5BEE7F4BAB48}" type="pres">
      <dgm:prSet presAssocID="{114D8BA6-4ADD-4A00-80D5-9C7A9F304E9C}" presName="parentText" presStyleLbl="node1" presStyleIdx="0" presStyleCnt="2">
        <dgm:presLayoutVars>
          <dgm:chMax val="0"/>
          <dgm:bulletEnabled val="1"/>
        </dgm:presLayoutVars>
      </dgm:prSet>
      <dgm:spPr/>
      <dgm:t>
        <a:bodyPr/>
        <a:lstStyle/>
        <a:p>
          <a:endParaRPr lang="it-IT"/>
        </a:p>
      </dgm:t>
    </dgm:pt>
    <dgm:pt modelId="{D15477F8-6EE8-4814-AE81-EFCAC720874C}" type="pres">
      <dgm:prSet presAssocID="{A84CFAC3-92AA-425D-9A14-191106CB71EC}" presName="spacer" presStyleCnt="0"/>
      <dgm:spPr/>
    </dgm:pt>
    <dgm:pt modelId="{A49BE84E-5772-4071-BEE2-E236A67BF7FE}" type="pres">
      <dgm:prSet presAssocID="{39670336-7BF8-4ABD-989F-3CB3A420A351}" presName="parentText" presStyleLbl="node1" presStyleIdx="1" presStyleCnt="2">
        <dgm:presLayoutVars>
          <dgm:chMax val="0"/>
          <dgm:bulletEnabled val="1"/>
        </dgm:presLayoutVars>
      </dgm:prSet>
      <dgm:spPr/>
      <dgm:t>
        <a:bodyPr/>
        <a:lstStyle/>
        <a:p>
          <a:endParaRPr lang="it-IT"/>
        </a:p>
      </dgm:t>
    </dgm:pt>
  </dgm:ptLst>
  <dgm:cxnLst>
    <dgm:cxn modelId="{22EBAFD6-CB32-4D60-8748-B4C7A3A258FF}" type="presOf" srcId="{C91EB8E9-BF04-4300-8CDE-C1C7D07E3930}" destId="{0D7C8DC0-3D38-4E8F-9617-36139CFD3EAA}" srcOrd="0" destOrd="0" presId="urn:microsoft.com/office/officeart/2005/8/layout/vList2"/>
    <dgm:cxn modelId="{7051B1B7-A055-40B6-9397-DDD13A7C8245}" srcId="{C91EB8E9-BF04-4300-8CDE-C1C7D07E3930}" destId="{39670336-7BF8-4ABD-989F-3CB3A420A351}" srcOrd="1" destOrd="0" parTransId="{1D357607-A618-4252-98BC-1E0633F1B886}" sibTransId="{CE267464-303A-452C-85B8-D05FD5FBF41A}"/>
    <dgm:cxn modelId="{528D47E0-9AB1-4049-9837-5243C17F2197}" type="presOf" srcId="{39670336-7BF8-4ABD-989F-3CB3A420A351}" destId="{A49BE84E-5772-4071-BEE2-E236A67BF7FE}" srcOrd="0" destOrd="0" presId="urn:microsoft.com/office/officeart/2005/8/layout/vList2"/>
    <dgm:cxn modelId="{5B5C7987-C0CE-4561-994A-A140A36A9B11}" srcId="{C91EB8E9-BF04-4300-8CDE-C1C7D07E3930}" destId="{114D8BA6-4ADD-4A00-80D5-9C7A9F304E9C}" srcOrd="0" destOrd="0" parTransId="{F50041AC-F02C-4694-B5CA-DBD3618606F3}" sibTransId="{A84CFAC3-92AA-425D-9A14-191106CB71EC}"/>
    <dgm:cxn modelId="{E6776D72-3383-4425-9D1D-394CD9625E69}" type="presOf" srcId="{114D8BA6-4ADD-4A00-80D5-9C7A9F304E9C}" destId="{B6C109D5-1294-46D5-A065-5BEE7F4BAB48}" srcOrd="0" destOrd="0" presId="urn:microsoft.com/office/officeart/2005/8/layout/vList2"/>
    <dgm:cxn modelId="{37D933A3-58CC-44F8-8418-9BA7CCFE9D03}" type="presParOf" srcId="{0D7C8DC0-3D38-4E8F-9617-36139CFD3EAA}" destId="{B6C109D5-1294-46D5-A065-5BEE7F4BAB48}" srcOrd="0" destOrd="0" presId="urn:microsoft.com/office/officeart/2005/8/layout/vList2"/>
    <dgm:cxn modelId="{8AD0B3EE-505E-4C4C-A588-5F598182FEFD}" type="presParOf" srcId="{0D7C8DC0-3D38-4E8F-9617-36139CFD3EAA}" destId="{D15477F8-6EE8-4814-AE81-EFCAC720874C}" srcOrd="1" destOrd="0" presId="urn:microsoft.com/office/officeart/2005/8/layout/vList2"/>
    <dgm:cxn modelId="{916778CF-E2FD-47D4-8C70-F4B85FC5CEE7}" type="presParOf" srcId="{0D7C8DC0-3D38-4E8F-9617-36139CFD3EAA}" destId="{A49BE84E-5772-4071-BEE2-E236A67BF7FE}"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2722B2-971E-4F5F-B905-FC469502FAF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it-IT"/>
        </a:p>
      </dgm:t>
    </dgm:pt>
    <dgm:pt modelId="{94C58B84-2AFF-4B26-A041-2D6C3746D4F2}">
      <dgm:prSet/>
      <dgm:spPr/>
      <dgm:t>
        <a:bodyPr/>
        <a:lstStyle/>
        <a:p>
          <a:pPr rtl="0"/>
          <a:r>
            <a:rPr lang="it-IT" dirty="0" smtClean="0"/>
            <a:t>Proprio perché Dio esiste, e ha questo stile in Gesù, può trovare senso per l’uomo ciò che altrimenti non lo avrebbe</a:t>
          </a:r>
          <a:endParaRPr lang="it-IT" dirty="0"/>
        </a:p>
      </dgm:t>
    </dgm:pt>
    <dgm:pt modelId="{998AE4AD-BF2A-4D84-8FC5-07D4FDA6CF7E}" type="parTrans" cxnId="{FB17EB95-F311-44DD-8A0D-0BF65CF681DF}">
      <dgm:prSet/>
      <dgm:spPr/>
      <dgm:t>
        <a:bodyPr/>
        <a:lstStyle/>
        <a:p>
          <a:endParaRPr lang="it-IT"/>
        </a:p>
      </dgm:t>
    </dgm:pt>
    <dgm:pt modelId="{8A309E7F-1A7B-4C4B-8FFE-1FF786B30E36}" type="sibTrans" cxnId="{FB17EB95-F311-44DD-8A0D-0BF65CF681DF}">
      <dgm:prSet/>
      <dgm:spPr/>
      <dgm:t>
        <a:bodyPr/>
        <a:lstStyle/>
        <a:p>
          <a:endParaRPr lang="it-IT"/>
        </a:p>
      </dgm:t>
    </dgm:pt>
    <dgm:pt modelId="{A3260183-B29B-4E52-81BF-9B517A06D0DF}" type="pres">
      <dgm:prSet presAssocID="{6B2722B2-971E-4F5F-B905-FC469502FAF4}" presName="compositeShape" presStyleCnt="0">
        <dgm:presLayoutVars>
          <dgm:chMax val="7"/>
          <dgm:dir/>
          <dgm:resizeHandles val="exact"/>
        </dgm:presLayoutVars>
      </dgm:prSet>
      <dgm:spPr/>
      <dgm:t>
        <a:bodyPr/>
        <a:lstStyle/>
        <a:p>
          <a:endParaRPr lang="it-IT"/>
        </a:p>
      </dgm:t>
    </dgm:pt>
    <dgm:pt modelId="{A4E510C7-37A6-42F8-9CEC-3922B35B27F2}" type="pres">
      <dgm:prSet presAssocID="{94C58B84-2AFF-4B26-A041-2D6C3746D4F2}" presName="circ1TxSh" presStyleLbl="vennNode1" presStyleIdx="0" presStyleCnt="1"/>
      <dgm:spPr/>
      <dgm:t>
        <a:bodyPr/>
        <a:lstStyle/>
        <a:p>
          <a:endParaRPr lang="it-IT"/>
        </a:p>
      </dgm:t>
    </dgm:pt>
  </dgm:ptLst>
  <dgm:cxnLst>
    <dgm:cxn modelId="{FB17EB95-F311-44DD-8A0D-0BF65CF681DF}" srcId="{6B2722B2-971E-4F5F-B905-FC469502FAF4}" destId="{94C58B84-2AFF-4B26-A041-2D6C3746D4F2}" srcOrd="0" destOrd="0" parTransId="{998AE4AD-BF2A-4D84-8FC5-07D4FDA6CF7E}" sibTransId="{8A309E7F-1A7B-4C4B-8FFE-1FF786B30E36}"/>
    <dgm:cxn modelId="{119D9EB2-BED7-4145-972D-6384F69CEC4E}" type="presOf" srcId="{94C58B84-2AFF-4B26-A041-2D6C3746D4F2}" destId="{A4E510C7-37A6-42F8-9CEC-3922B35B27F2}" srcOrd="0" destOrd="0" presId="urn:microsoft.com/office/officeart/2005/8/layout/venn1"/>
    <dgm:cxn modelId="{A6204FB1-982B-4715-A077-B06BE6D4776F}" type="presOf" srcId="{6B2722B2-971E-4F5F-B905-FC469502FAF4}" destId="{A3260183-B29B-4E52-81BF-9B517A06D0DF}" srcOrd="0" destOrd="0" presId="urn:microsoft.com/office/officeart/2005/8/layout/venn1"/>
    <dgm:cxn modelId="{1671E464-33AE-4095-98A7-78A9E234CC3C}" type="presParOf" srcId="{A3260183-B29B-4E52-81BF-9B517A06D0DF}" destId="{A4E510C7-37A6-42F8-9CEC-3922B35B27F2}"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EF750C-764B-4410-90C0-9F01FC436F25}">
      <dsp:nvSpPr>
        <dsp:cNvPr id="0" name=""/>
        <dsp:cNvSpPr/>
      </dsp:nvSpPr>
      <dsp:spPr>
        <a:xfrm>
          <a:off x="0" y="230411"/>
          <a:ext cx="8229600" cy="1936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it-IT" sz="1900" b="1" kern="1200" dirty="0" smtClean="0"/>
            <a:t>Non c’è un punto </a:t>
          </a:r>
          <a:r>
            <a:rPr lang="it-IT" sz="1900" kern="1200" dirty="0" smtClean="0"/>
            <a:t>della storia dell’uomo, una verità, un aspetto della fede</a:t>
          </a:r>
          <a:endParaRPr lang="it-IT" sz="1900" kern="1200" dirty="0"/>
        </a:p>
      </dsp:txBody>
      <dsp:txXfrm>
        <a:off x="0" y="230411"/>
        <a:ext cx="8229600" cy="1936788"/>
      </dsp:txXfrm>
    </dsp:sp>
    <dsp:sp modelId="{EE165BBD-6D70-4459-AE28-68B610FFD236}">
      <dsp:nvSpPr>
        <dsp:cNvPr id="0" name=""/>
        <dsp:cNvSpPr/>
      </dsp:nvSpPr>
      <dsp:spPr>
        <a:xfrm>
          <a:off x="0" y="2221920"/>
          <a:ext cx="8229600" cy="1936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it-IT" sz="1900" kern="1200" dirty="0" smtClean="0"/>
            <a:t>Lo sguardo che tentiamo di dare viene </a:t>
          </a:r>
          <a:r>
            <a:rPr lang="it-IT" sz="1900" b="1" kern="1200" dirty="0" smtClean="0"/>
            <a:t>dall'insieme della fede cristiana</a:t>
          </a:r>
          <a:r>
            <a:rPr lang="it-IT" sz="1900" kern="1200" dirty="0" smtClean="0"/>
            <a:t>:  la bontà della creazione, il dramma del peccato, l'amore paziente di Dio che viene incontro all'uomo con le sue alleanze, l'incarnazione redentrice del suo Figlio, il dono dello Spirito, la vita nella Chiesa, la forza dei sacramenti, la vocazione ad una vita felice alla quale le creature libere sono invitate a dare il loro consenso, ma alla quale,  possono anche sottrarsi.</a:t>
          </a:r>
          <a:endParaRPr lang="it-IT" sz="1900" kern="1200" dirty="0"/>
        </a:p>
      </dsp:txBody>
      <dsp:txXfrm>
        <a:off x="0" y="2221920"/>
        <a:ext cx="8229600" cy="19367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C109D5-1294-46D5-A065-5BEE7F4BAB48}">
      <dsp:nvSpPr>
        <dsp:cNvPr id="0" name=""/>
        <dsp:cNvSpPr/>
      </dsp:nvSpPr>
      <dsp:spPr>
        <a:xfrm>
          <a:off x="0" y="165203"/>
          <a:ext cx="8229600" cy="1998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it-IT" sz="2800" kern="1200" dirty="0" smtClean="0"/>
            <a:t>Dio ha liberamente voluto creare un mondo «in stato di via», in divenire; ciò comporta la scomparsa di alcuni esseri viventi e la comparsa di altri: </a:t>
          </a:r>
          <a:r>
            <a:rPr lang="it-IT" sz="2800" b="1" kern="1200" dirty="0" smtClean="0"/>
            <a:t>male fisico</a:t>
          </a:r>
          <a:endParaRPr lang="it-IT" sz="2800" kern="1200" dirty="0"/>
        </a:p>
      </dsp:txBody>
      <dsp:txXfrm>
        <a:off x="0" y="165203"/>
        <a:ext cx="8229600" cy="1998360"/>
      </dsp:txXfrm>
    </dsp:sp>
    <dsp:sp modelId="{A49BE84E-5772-4071-BEE2-E236A67BF7FE}">
      <dsp:nvSpPr>
        <dsp:cNvPr id="0" name=""/>
        <dsp:cNvSpPr/>
      </dsp:nvSpPr>
      <dsp:spPr>
        <a:xfrm>
          <a:off x="0" y="2244204"/>
          <a:ext cx="8229600" cy="1998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it-IT" sz="2800" kern="1200" dirty="0" smtClean="0"/>
            <a:t>Gli uomini, creature intelligenti e libere, sono invitati a camminare verso il loro destino ultimo facendo una libera scelta e un amore di preferenza. Essi possono, quindi, deviare: </a:t>
          </a:r>
          <a:r>
            <a:rPr lang="it-IT" sz="2800" b="1" kern="1200" dirty="0" smtClean="0"/>
            <a:t>male morale</a:t>
          </a:r>
          <a:endParaRPr lang="it-IT" sz="2800" kern="1200" dirty="0"/>
        </a:p>
      </dsp:txBody>
      <dsp:txXfrm>
        <a:off x="0" y="2244204"/>
        <a:ext cx="8229600" cy="19983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E510C7-37A6-42F8-9CEC-3922B35B27F2}">
      <dsp:nvSpPr>
        <dsp:cNvPr id="0" name=""/>
        <dsp:cNvSpPr/>
      </dsp:nvSpPr>
      <dsp:spPr>
        <a:xfrm>
          <a:off x="1920240" y="0"/>
          <a:ext cx="4389120" cy="43891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0">
            <a:lnSpc>
              <a:spcPct val="90000"/>
            </a:lnSpc>
            <a:spcBef>
              <a:spcPct val="0"/>
            </a:spcBef>
            <a:spcAft>
              <a:spcPct val="35000"/>
            </a:spcAft>
          </a:pPr>
          <a:r>
            <a:rPr lang="it-IT" sz="3100" kern="1200" dirty="0" smtClean="0"/>
            <a:t>Proprio perché Dio esiste, e ha questo stile in Gesù, può trovare senso per l’uomo ciò che altrimenti non lo avrebbe</a:t>
          </a:r>
          <a:endParaRPr lang="it-IT" sz="3100" kern="1200" dirty="0"/>
        </a:p>
      </dsp:txBody>
      <dsp:txXfrm>
        <a:off x="1920240" y="0"/>
        <a:ext cx="4389120" cy="4389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E99825-5D00-4A7D-9682-02EEB93FED6F}" type="datetimeFigureOut">
              <a:rPr lang="it-IT" smtClean="0"/>
              <a:pPr/>
              <a:t>21/02/2015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CE726-C2EA-4FFD-85EF-A3E9D14BDD2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A8CE726-C2EA-4FFD-85EF-A3E9D14BDD27}"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8EC71641-6814-4275-A274-EBD8E9BF969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C71641-6814-4275-A274-EBD8E9BF969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C71641-6814-4275-A274-EBD8E9BF969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9F8BF0B-961F-42F5-9C01-97176842B3FD}" type="datetimeFigureOut">
              <a:rPr lang="it-IT" smtClean="0"/>
              <a:pPr/>
              <a:t>21/02/2015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8EC71641-6814-4275-A274-EBD8E9BF9692}"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F8BF0B-961F-42F5-9C01-97176842B3FD}" type="datetimeFigureOut">
              <a:rPr lang="it-IT" smtClean="0"/>
              <a:pPr/>
              <a:t>21/02/2015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C71641-6814-4275-A274-EBD8E9BF9692}"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Se Dio esiste </a:t>
            </a:r>
            <a:br>
              <a:rPr lang="it-IT" dirty="0" smtClean="0"/>
            </a:br>
            <a:r>
              <a:rPr lang="it-IT" dirty="0" smtClean="0"/>
              <a:t>perché c’è il male?</a:t>
            </a:r>
            <a:endParaRPr lang="it-IT" dirty="0"/>
          </a:p>
        </p:txBody>
      </p:sp>
      <p:sp>
        <p:nvSpPr>
          <p:cNvPr id="5" name="Sottotitolo 4"/>
          <p:cNvSpPr>
            <a:spLocks noGrp="1"/>
          </p:cNvSpPr>
          <p:nvPr>
            <p:ph type="subTitle" idx="1"/>
          </p:nvPr>
        </p:nvSpPr>
        <p:spPr/>
        <p:txBody>
          <a:bodyPr/>
          <a:lstStyle/>
          <a:p>
            <a:r>
              <a:rPr lang="it-IT" dirty="0" smtClean="0"/>
              <a:t>Catechesi in pillole</a:t>
            </a:r>
          </a:p>
          <a:p>
            <a:endParaRPr lang="it-IT" dirty="0" smtClean="0"/>
          </a:p>
          <a:p>
            <a:r>
              <a:rPr lang="it-IT" i="1" dirty="0" smtClean="0"/>
              <a:t>Domenica 8 febbraio</a:t>
            </a:r>
            <a:endParaRPr lang="it-IT"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7. Rivoluzione copernicana</a:t>
            </a:r>
            <a:endParaRPr lang="it-IT" dirty="0"/>
          </a:p>
        </p:txBody>
      </p:sp>
      <p:graphicFrame>
        <p:nvGraphicFramePr>
          <p:cNvPr id="4" name="Segnaposto contenuto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provvidenza e lo scandalo del male</a:t>
            </a:r>
            <a:endParaRPr lang="it-IT" dirty="0"/>
          </a:p>
        </p:txBody>
      </p:sp>
      <p:sp>
        <p:nvSpPr>
          <p:cNvPr id="3" name="Segnaposto testo 2"/>
          <p:cNvSpPr>
            <a:spLocks noGrp="1"/>
          </p:cNvSpPr>
          <p:nvPr>
            <p:ph type="body" idx="1"/>
          </p:nvPr>
        </p:nvSpPr>
        <p:spPr>
          <a:xfrm>
            <a:off x="539552" y="3284984"/>
            <a:ext cx="7772400" cy="1509712"/>
          </a:xfrm>
        </p:spPr>
        <p:txBody>
          <a:bodyPr/>
          <a:lstStyle/>
          <a:p>
            <a:pPr algn="just"/>
            <a:r>
              <a:rPr lang="it-IT" dirty="0" smtClean="0"/>
              <a:t>Se Dio Padre onnipotente, Creatore del mondo ordinato e buono, si prende cura di tutte le sue creature, perché esiste il male?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smtClean="0"/>
              <a:t>Premessa: a domande complesse risposte complesse</a:t>
            </a:r>
            <a:endParaRPr lang="it-IT" dirty="0"/>
          </a:p>
        </p:txBody>
      </p:sp>
      <p:graphicFrame>
        <p:nvGraphicFramePr>
          <p:cNvPr id="7" name="Segnaposto contenuto 6"/>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a:bodyPr>
          <a:lstStyle/>
          <a:p>
            <a:r>
              <a:rPr lang="it-IT" sz="3200" dirty="0" smtClean="0"/>
              <a:t>1. Perché Dio non ha creato un mondo perfetto da non potervi essere alcun male?</a:t>
            </a:r>
            <a:endParaRPr lang="it-IT" sz="3200" dirty="0"/>
          </a:p>
        </p:txBody>
      </p:sp>
      <p:graphicFrame>
        <p:nvGraphicFramePr>
          <p:cNvPr id="4" name="Segnaposto contenuto 3"/>
          <p:cNvGraphicFramePr>
            <a:graphicFrameLocks noGrp="1"/>
          </p:cNvGraphicFramePr>
          <p:nvPr>
            <p:ph idx="1"/>
          </p:nvPr>
        </p:nvGraphicFramePr>
        <p:xfrm>
          <a:off x="457200" y="1916832"/>
          <a:ext cx="8229600" cy="4407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Siamo in preda al caos?</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Dio non è in alcun modo, né direttamente né indirettamente, la causa del male morale.</a:t>
            </a:r>
            <a:r>
              <a:rPr lang="it-IT" baseline="30000" dirty="0" smtClean="0"/>
              <a:t> </a:t>
            </a:r>
            <a:r>
              <a:rPr lang="it-IT" dirty="0" smtClean="0"/>
              <a:t> Però, rispettando la libertà della sua creatura, lo permette e, misteriosamente, sa trarne il bene:</a:t>
            </a:r>
          </a:p>
          <a:p>
            <a:pPr algn="just">
              <a:buNone/>
            </a:pPr>
            <a:r>
              <a:rPr lang="it-IT" dirty="0" smtClean="0"/>
              <a:t>	</a:t>
            </a:r>
            <a:r>
              <a:rPr lang="it-IT" i="1" dirty="0" smtClean="0"/>
              <a:t>«Infatti Dio onnipotente [...], essendo supremamente buono, non permetterebbe mai che un qualsiasi male esistesse nelle sue opere, se non fosse sufficientemente potente e buono da trarre dal male stesso il bene» </a:t>
            </a:r>
            <a:r>
              <a:rPr lang="it-IT" dirty="0" smtClean="0"/>
              <a:t>(</a:t>
            </a:r>
            <a:r>
              <a:rPr lang="it-IT" dirty="0" err="1" smtClean="0"/>
              <a:t>CdA</a:t>
            </a:r>
            <a:r>
              <a:rPr lang="it-IT" dirty="0" smtClean="0"/>
              <a:t>).</a:t>
            </a:r>
          </a:p>
          <a:p>
            <a:pPr algn="just">
              <a:buNone/>
            </a:pPr>
            <a:r>
              <a:rPr lang="it-IT" i="1" baseline="30000" dirty="0" smtClean="0"/>
              <a:t> 	</a:t>
            </a:r>
            <a:r>
              <a:rPr lang="it-IT" i="1" dirty="0" smtClean="0"/>
              <a:t>«Tutto concorre al bene di coloro che amano Dio» </a:t>
            </a:r>
            <a:r>
              <a:rPr lang="it-IT" dirty="0" smtClean="0"/>
              <a:t>(</a:t>
            </a:r>
            <a:r>
              <a:rPr lang="it-IT" dirty="0" err="1" smtClean="0"/>
              <a:t>Rm</a:t>
            </a:r>
            <a:r>
              <a:rPr lang="it-IT" dirty="0" smtClean="0"/>
              <a:t> 8,28).</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 Una prima considerazione</a:t>
            </a:r>
            <a:endParaRPr lang="it-IT" dirty="0"/>
          </a:p>
        </p:txBody>
      </p:sp>
      <p:sp>
        <p:nvSpPr>
          <p:cNvPr id="3" name="Segnaposto contenuto 2"/>
          <p:cNvSpPr>
            <a:spLocks noGrp="1"/>
          </p:cNvSpPr>
          <p:nvPr>
            <p:ph idx="1"/>
          </p:nvPr>
        </p:nvSpPr>
        <p:spPr/>
        <p:txBody>
          <a:bodyPr>
            <a:normAutofit/>
          </a:bodyPr>
          <a:lstStyle/>
          <a:p>
            <a:pPr algn="just"/>
            <a:r>
              <a:rPr lang="it-IT" dirty="0" smtClean="0"/>
              <a:t>Il Signore crea un </a:t>
            </a:r>
            <a:r>
              <a:rPr lang="it-IT" sz="3600" b="1" dirty="0" smtClean="0">
                <a:solidFill>
                  <a:schemeClr val="accent1">
                    <a:lumMod val="60000"/>
                    <a:lumOff val="40000"/>
                  </a:schemeClr>
                </a:solidFill>
              </a:rPr>
              <a:t>mondo in divenire</a:t>
            </a:r>
            <a:r>
              <a:rPr lang="it-IT" dirty="0" smtClean="0"/>
              <a:t>, in cui le creature possano muoversi attivamente e liberamente verso la perfezione. Ciò comporta che innumerevoli esseri vengano continuamente distrutti, perché altri possano vivere, e che  gli uomini possano peccare. Dio </a:t>
            </a:r>
            <a:r>
              <a:rPr lang="it-IT" sz="3200" b="1" dirty="0" smtClean="0">
                <a:solidFill>
                  <a:schemeClr val="accent1">
                    <a:lumMod val="60000"/>
                    <a:lumOff val="40000"/>
                  </a:schemeClr>
                </a:solidFill>
              </a:rPr>
              <a:t>prende sul serio la libertà </a:t>
            </a:r>
            <a:r>
              <a:rPr lang="it-IT" dirty="0" smtClean="0"/>
              <a:t>delle sue creature, fino a permettere che gli si ribellino. Dio agisce in modo simile a una madre, che, sia pure con intima sofferenza, espone il suo bambino al rischio di cadere a terra, perché impari a camminare.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4. Non risposta ma senso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Dio </a:t>
            </a:r>
            <a:r>
              <a:rPr lang="it-IT" b="1" dirty="0" smtClean="0"/>
              <a:t>non impedisce il male</a:t>
            </a:r>
            <a:r>
              <a:rPr lang="it-IT" dirty="0" smtClean="0"/>
              <a:t>, ma </a:t>
            </a:r>
            <a:r>
              <a:rPr lang="it-IT" b="1" dirty="0" smtClean="0"/>
              <a:t>ne trae il bene</a:t>
            </a:r>
            <a:r>
              <a:rPr lang="it-IT" dirty="0" smtClean="0"/>
              <a:t>. </a:t>
            </a:r>
          </a:p>
          <a:p>
            <a:pPr algn="just"/>
            <a:r>
              <a:rPr lang="it-IT" dirty="0" smtClean="0"/>
              <a:t>Nella croce di Gesù Cristo, Egli ama appassionatamente gli uomini, fino a prendere su di sé il peso della loro miseria come fosse la propria. È vicinissimo anche quando sembra assente. </a:t>
            </a:r>
            <a:r>
              <a:rPr lang="it-IT" b="1" dirty="0" smtClean="0"/>
              <a:t>Dal delitto più grande, che è la crocifissione di Gesù, trae il più grande bene</a:t>
            </a:r>
            <a:r>
              <a:rPr lang="it-IT" dirty="0" smtClean="0"/>
              <a:t>, che è la sua risurrezione e la nostra redenzione. Fa crescere nella prova l’amore più puro.</a:t>
            </a:r>
          </a:p>
          <a:p>
            <a:pPr algn="just"/>
            <a:r>
              <a:rPr lang="it-IT" dirty="0" smtClean="0"/>
              <a:t>In Cristo </a:t>
            </a:r>
            <a:r>
              <a:rPr lang="it-IT" b="1" dirty="0" smtClean="0"/>
              <a:t>acquista senso anche ciò che non ha senso</a:t>
            </a:r>
            <a:r>
              <a:rPr lang="it-IT" dirty="0" smtClean="0"/>
              <a:t>: «Tutto concorre al bene di coloro che amano Dio» (</a:t>
            </a:r>
            <a:r>
              <a:rPr lang="it-IT" dirty="0" err="1" smtClean="0"/>
              <a:t>Rm</a:t>
            </a:r>
            <a:r>
              <a:rPr lang="it-IT" dirty="0" smtClean="0"/>
              <a:t> 8,28).</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Lo Stile di Gesù</a:t>
            </a:r>
            <a:endParaRPr lang="it-IT" dirty="0"/>
          </a:p>
        </p:txBody>
      </p:sp>
      <p:sp>
        <p:nvSpPr>
          <p:cNvPr id="3" name="Segnaposto contenuto 2"/>
          <p:cNvSpPr>
            <a:spLocks noGrp="1"/>
          </p:cNvSpPr>
          <p:nvPr>
            <p:ph idx="1"/>
          </p:nvPr>
        </p:nvSpPr>
        <p:spPr/>
        <p:txBody>
          <a:bodyPr/>
          <a:lstStyle/>
          <a:p>
            <a:pPr algn="just"/>
            <a:r>
              <a:rPr lang="it-IT" dirty="0" smtClean="0"/>
              <a:t>Non cerca il male</a:t>
            </a:r>
          </a:p>
          <a:p>
            <a:pPr algn="just"/>
            <a:r>
              <a:rPr lang="it-IT" dirty="0" smtClean="0"/>
              <a:t>Non è ingenuo (tentazioni </a:t>
            </a:r>
            <a:r>
              <a:rPr lang="it-IT" dirty="0" err="1" smtClean="0"/>
              <a:t>cf</a:t>
            </a:r>
            <a:r>
              <a:rPr lang="it-IT" dirty="0" smtClean="0"/>
              <a:t>. Mt 4,1-11)</a:t>
            </a:r>
          </a:p>
          <a:p>
            <a:pPr algn="just"/>
            <a:r>
              <a:rPr lang="it-IT" dirty="0" smtClean="0"/>
              <a:t>Lotta (orto degli ulivi, </a:t>
            </a:r>
            <a:r>
              <a:rPr lang="it-IT" dirty="0" err="1" smtClean="0"/>
              <a:t>cf</a:t>
            </a:r>
            <a:r>
              <a:rPr lang="it-IT" dirty="0" smtClean="0"/>
              <a:t>. Mt 26; Mc 14; </a:t>
            </a:r>
            <a:r>
              <a:rPr lang="it-IT" dirty="0" err="1" smtClean="0"/>
              <a:t>Lc</a:t>
            </a:r>
            <a:r>
              <a:rPr lang="it-IT" dirty="0" smtClean="0"/>
              <a:t> 22;)</a:t>
            </a:r>
          </a:p>
          <a:p>
            <a:pPr algn="just"/>
            <a:r>
              <a:rPr lang="it-IT" dirty="0" smtClean="0"/>
              <a:t>Assume </a:t>
            </a:r>
            <a:r>
              <a:rPr lang="it-IT" sz="2800" b="1" dirty="0" smtClean="0">
                <a:solidFill>
                  <a:schemeClr val="accent1">
                    <a:lumMod val="60000"/>
                    <a:lumOff val="40000"/>
                  </a:schemeClr>
                </a:solidFill>
              </a:rPr>
              <a:t>non restituendo male per male ma bene al posto del male</a:t>
            </a:r>
            <a:endParaRPr lang="it-IT" b="1" dirty="0" smtClean="0">
              <a:solidFill>
                <a:schemeClr val="accent1">
                  <a:lumMod val="60000"/>
                  <a:lumOff val="40000"/>
                </a:schemeClr>
              </a:solidFill>
            </a:endParaRPr>
          </a:p>
          <a:p>
            <a:pPr algn="just"/>
            <a:r>
              <a:rPr lang="it-IT" dirty="0" smtClean="0"/>
              <a:t>Obbedienza a Dio Amore</a:t>
            </a:r>
          </a:p>
          <a:p>
            <a:pPr algn="just"/>
            <a:r>
              <a:rPr lang="it-IT" dirty="0" smtClean="0"/>
              <a:t>Per servire gli uomini, anche i suoi nemici «Padre perdona loro perché non sanno quello che fanno»     (</a:t>
            </a:r>
            <a:r>
              <a:rPr lang="it-IT" dirty="0" err="1" smtClean="0"/>
              <a:t>Lc</a:t>
            </a:r>
            <a:r>
              <a:rPr lang="it-IT" dirty="0" smtClean="0"/>
              <a:t> 23,46)</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6. La “risposta”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La persona di Gesù, caricato del male, obbediente a Dio, disponibile e a servizio di coloro che lo uccidono, è la “risposta”</a:t>
            </a:r>
          </a:p>
          <a:p>
            <a:pPr algn="just"/>
            <a:r>
              <a:rPr lang="it-IT" dirty="0" smtClean="0"/>
              <a:t>È </a:t>
            </a:r>
            <a:r>
              <a:rPr lang="it-IT" b="1" dirty="0" smtClean="0"/>
              <a:t>ancora una “risposta” che è una persona</a:t>
            </a:r>
            <a:r>
              <a:rPr lang="it-IT" dirty="0" smtClean="0"/>
              <a:t>, pertanto </a:t>
            </a:r>
            <a:r>
              <a:rPr lang="it-IT" b="1" dirty="0" smtClean="0"/>
              <a:t>aperta, posta lì davanti alla nostra libertà</a:t>
            </a:r>
          </a:p>
          <a:p>
            <a:pPr algn="just"/>
            <a:r>
              <a:rPr lang="it-IT" dirty="0" smtClean="0"/>
              <a:t>Nel mondo </a:t>
            </a:r>
            <a:r>
              <a:rPr lang="it-IT" b="1" dirty="0" smtClean="0"/>
              <a:t>esistono bene e male</a:t>
            </a:r>
            <a:r>
              <a:rPr lang="it-IT" dirty="0" smtClean="0"/>
              <a:t>: il bene creato da Dio e portato avanti nella Storia della Salvezza, in particolare in Gesù; esiste la nostra libertà data proprio dall’amore di Dio (non siamo marionette)</a:t>
            </a:r>
          </a:p>
          <a:p>
            <a:pPr algn="just"/>
            <a:r>
              <a:rPr lang="it-IT" dirty="0" smtClean="0"/>
              <a:t>In questa </a:t>
            </a:r>
            <a:r>
              <a:rPr lang="it-IT" b="1" dirty="0" smtClean="0"/>
              <a:t>storia complessa</a:t>
            </a:r>
            <a:r>
              <a:rPr lang="it-IT" dirty="0" smtClean="0"/>
              <a:t>, come lo è ogni vita, viene </a:t>
            </a:r>
            <a:r>
              <a:rPr lang="it-IT" b="1" dirty="0" smtClean="0"/>
              <a:t>posto lo stile di Gesù</a:t>
            </a:r>
            <a:endParaRPr lang="it-IT"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706</Words>
  <Application>Microsoft Office PowerPoint</Application>
  <PresentationFormat>Presentazione su schermo (4:3)</PresentationFormat>
  <Paragraphs>37</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Equinozio</vt:lpstr>
      <vt:lpstr>Se Dio esiste  perché c’è il male?</vt:lpstr>
      <vt:lpstr>La provvidenza e lo scandalo del male</vt:lpstr>
      <vt:lpstr>Premessa: a domande complesse risposte complesse</vt:lpstr>
      <vt:lpstr>1. Perché Dio non ha creato un mondo perfetto da non potervi essere alcun male?</vt:lpstr>
      <vt:lpstr>2. Siamo in preda al caos?</vt:lpstr>
      <vt:lpstr>3. Una prima considerazione</vt:lpstr>
      <vt:lpstr>4. Non risposta ma senso</vt:lpstr>
      <vt:lpstr>5. Lo Stile di Gesù</vt:lpstr>
      <vt:lpstr>6. La “risposta”</vt:lpstr>
      <vt:lpstr>7. Rivoluzione copernicana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Sacramento del Battesimo</dc:title>
  <dc:creator>Lorenzo</dc:creator>
  <cp:lastModifiedBy>Marco</cp:lastModifiedBy>
  <cp:revision>22</cp:revision>
  <dcterms:created xsi:type="dcterms:W3CDTF">2015-01-31T07:31:30Z</dcterms:created>
  <dcterms:modified xsi:type="dcterms:W3CDTF">2015-02-21T10:27:35Z</dcterms:modified>
</cp:coreProperties>
</file>