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>
        <p:scale>
          <a:sx n="80" d="100"/>
          <a:sy n="80" d="100"/>
        </p:scale>
        <p:origin x="-187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74114-D7AD-4632-9C67-05D419C5D63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8DAF0F-731D-483F-839F-B1425839BB26}">
      <dgm:prSet/>
      <dgm:spPr/>
      <dgm:t>
        <a:bodyPr/>
        <a:lstStyle/>
        <a:p>
          <a:pPr algn="just" rtl="0"/>
          <a:r>
            <a:rPr lang="it-IT" dirty="0" smtClean="0"/>
            <a:t>Gesù ha invitato la gente a convertirsi e a credere che Dio è misericordioso e che nessun peccato è più grande della sua misericordia. </a:t>
          </a:r>
          <a:endParaRPr lang="it-IT" dirty="0"/>
        </a:p>
      </dgm:t>
    </dgm:pt>
    <dgm:pt modelId="{D7078E68-001E-47C5-96E4-2694CE265070}" type="parTrans" cxnId="{34057732-A363-472E-90D6-15FA0DA816FA}">
      <dgm:prSet/>
      <dgm:spPr/>
      <dgm:t>
        <a:bodyPr/>
        <a:lstStyle/>
        <a:p>
          <a:endParaRPr lang="it-IT"/>
        </a:p>
      </dgm:t>
    </dgm:pt>
    <dgm:pt modelId="{B2FC1E96-AFDF-47D6-BC3C-F4F09310DED0}" type="sibTrans" cxnId="{34057732-A363-472E-90D6-15FA0DA816FA}">
      <dgm:prSet/>
      <dgm:spPr/>
      <dgm:t>
        <a:bodyPr/>
        <a:lstStyle/>
        <a:p>
          <a:endParaRPr lang="it-IT"/>
        </a:p>
      </dgm:t>
    </dgm:pt>
    <dgm:pt modelId="{3F61DE4C-82FD-40B7-B2BD-320FC7F492A1}">
      <dgm:prSet/>
      <dgm:spPr/>
      <dgm:t>
        <a:bodyPr/>
        <a:lstStyle/>
        <a:p>
          <a:pPr algn="just" rtl="0"/>
          <a:r>
            <a:rPr lang="it-IT" dirty="0" smtClean="0"/>
            <a:t>Ha accolto i peccatori e ha partecipato a conviti festosi con loro, per riconciliarli con Dio. </a:t>
          </a:r>
          <a:endParaRPr lang="it-IT" dirty="0"/>
        </a:p>
      </dgm:t>
    </dgm:pt>
    <dgm:pt modelId="{459B48A3-8B4A-4F33-9653-8A750BB927FF}" type="parTrans" cxnId="{2AABE6D0-2F0D-47D2-9427-A0D19DD70330}">
      <dgm:prSet/>
      <dgm:spPr/>
      <dgm:t>
        <a:bodyPr/>
        <a:lstStyle/>
        <a:p>
          <a:endParaRPr lang="it-IT"/>
        </a:p>
      </dgm:t>
    </dgm:pt>
    <dgm:pt modelId="{1541102C-4759-4227-A666-8C2957FF1A17}" type="sibTrans" cxnId="{2AABE6D0-2F0D-47D2-9427-A0D19DD70330}">
      <dgm:prSet/>
      <dgm:spPr/>
      <dgm:t>
        <a:bodyPr/>
        <a:lstStyle/>
        <a:p>
          <a:endParaRPr lang="it-IT"/>
        </a:p>
      </dgm:t>
    </dgm:pt>
    <dgm:pt modelId="{6ECD192A-A441-4028-AD1B-AA9ABA797953}">
      <dgm:prSet/>
      <dgm:spPr/>
      <dgm:t>
        <a:bodyPr/>
        <a:lstStyle/>
        <a:p>
          <a:pPr algn="just" rtl="0"/>
          <a:r>
            <a:rPr lang="it-IT" dirty="0" smtClean="0"/>
            <a:t>Compiendo miracoli, ha manifestato di possedere il potere divino di rimettere i peccati, come quando a </a:t>
          </a:r>
          <a:r>
            <a:rPr lang="it-IT" dirty="0" err="1" smtClean="0"/>
            <a:t>Cafàrnao</a:t>
          </a:r>
          <a:r>
            <a:rPr lang="it-IT" dirty="0" smtClean="0"/>
            <a:t> ha operato la guarigione fisica del paralitico dopo aver operato quella spirituale (</a:t>
          </a:r>
          <a:r>
            <a:rPr lang="it-IT" dirty="0" err="1" smtClean="0"/>
            <a:t>cf</a:t>
          </a:r>
          <a:r>
            <a:rPr lang="it-IT" dirty="0" smtClean="0"/>
            <a:t>. Mc 2,1-12). </a:t>
          </a:r>
          <a:endParaRPr lang="it-IT" dirty="0"/>
        </a:p>
      </dgm:t>
    </dgm:pt>
    <dgm:pt modelId="{EF761C1F-5E8F-4C5D-9D23-1FFF8B0662D4}" type="parTrans" cxnId="{C8F97C13-BB29-4435-BE6A-BDEAC71CD509}">
      <dgm:prSet/>
      <dgm:spPr/>
      <dgm:t>
        <a:bodyPr/>
        <a:lstStyle/>
        <a:p>
          <a:endParaRPr lang="it-IT"/>
        </a:p>
      </dgm:t>
    </dgm:pt>
    <dgm:pt modelId="{1A510142-2D67-4C8F-A96A-4C4E847FC43F}" type="sibTrans" cxnId="{C8F97C13-BB29-4435-BE6A-BDEAC71CD509}">
      <dgm:prSet/>
      <dgm:spPr/>
      <dgm:t>
        <a:bodyPr/>
        <a:lstStyle/>
        <a:p>
          <a:endParaRPr lang="it-IT"/>
        </a:p>
      </dgm:t>
    </dgm:pt>
    <dgm:pt modelId="{734740D3-2B15-47B0-BE96-36DCD9130F9D}">
      <dgm:prSet/>
      <dgm:spPr/>
      <dgm:t>
        <a:bodyPr/>
        <a:lstStyle/>
        <a:p>
          <a:pPr algn="just" rtl="0"/>
          <a:r>
            <a:rPr lang="it-IT" dirty="0" smtClean="0"/>
            <a:t>Ha promesso ai suoi discepoli il potere di “legare e sciogliere”, cioè di escludere dalla vita liturgica comunitaria i credenti rei di gravi colpe e di riammetterli :«In verità vi dico: tutto quello che legherete sopra la terra sarà legato anche in cielo e tutto quello che scioglierete sopra la terra sarà sciolto anche in cielo» (Mt 18, </a:t>
          </a:r>
          <a:r>
            <a:rPr lang="it-IT" dirty="0" err="1" smtClean="0"/>
            <a:t>18</a:t>
          </a:r>
          <a:r>
            <a:rPr lang="it-IT" dirty="0" smtClean="0"/>
            <a:t>). </a:t>
          </a:r>
          <a:endParaRPr lang="it-IT" dirty="0"/>
        </a:p>
      </dgm:t>
    </dgm:pt>
    <dgm:pt modelId="{AA98756A-56E3-4932-ABBE-07F2E6865749}" type="parTrans" cxnId="{B27050A2-A581-4723-803C-CDA4A49CC565}">
      <dgm:prSet/>
      <dgm:spPr/>
      <dgm:t>
        <a:bodyPr/>
        <a:lstStyle/>
        <a:p>
          <a:endParaRPr lang="it-IT"/>
        </a:p>
      </dgm:t>
    </dgm:pt>
    <dgm:pt modelId="{31AEE706-5128-44F4-895E-6A20C4AD6B32}" type="sibTrans" cxnId="{B27050A2-A581-4723-803C-CDA4A49CC565}">
      <dgm:prSet/>
      <dgm:spPr/>
      <dgm:t>
        <a:bodyPr/>
        <a:lstStyle/>
        <a:p>
          <a:endParaRPr lang="it-IT"/>
        </a:p>
      </dgm:t>
    </dgm:pt>
    <dgm:pt modelId="{5E5EE758-CFF8-4A7E-9126-7B647A0CB091}" type="pres">
      <dgm:prSet presAssocID="{C2D74114-D7AD-4632-9C67-05D419C5D6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4FE6419-8550-4C24-8C0D-33EFB44F5086}" type="pres">
      <dgm:prSet presAssocID="{7D8DAF0F-731D-483F-839F-B1425839BB2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9053F3-1A1F-47E9-9015-C13849BD3742}" type="pres">
      <dgm:prSet presAssocID="{B2FC1E96-AFDF-47D6-BC3C-F4F09310DED0}" presName="spacer" presStyleCnt="0"/>
      <dgm:spPr/>
      <dgm:t>
        <a:bodyPr/>
        <a:lstStyle/>
        <a:p>
          <a:endParaRPr lang="it-IT"/>
        </a:p>
      </dgm:t>
    </dgm:pt>
    <dgm:pt modelId="{DB1D07A1-F4BB-4C58-A398-B6AD2EDB3E03}" type="pres">
      <dgm:prSet presAssocID="{3F61DE4C-82FD-40B7-B2BD-320FC7F492A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F5648D-FEDE-4FD0-83BF-5367B1BEC473}" type="pres">
      <dgm:prSet presAssocID="{1541102C-4759-4227-A666-8C2957FF1A17}" presName="spacer" presStyleCnt="0"/>
      <dgm:spPr/>
      <dgm:t>
        <a:bodyPr/>
        <a:lstStyle/>
        <a:p>
          <a:endParaRPr lang="it-IT"/>
        </a:p>
      </dgm:t>
    </dgm:pt>
    <dgm:pt modelId="{3EB37B7E-2C51-4714-A280-2782A6B4E9C4}" type="pres">
      <dgm:prSet presAssocID="{6ECD192A-A441-4028-AD1B-AA9ABA7979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39262B-B6CA-4E2E-9FAB-BC06C734D7B5}" type="pres">
      <dgm:prSet presAssocID="{1A510142-2D67-4C8F-A96A-4C4E847FC43F}" presName="spacer" presStyleCnt="0"/>
      <dgm:spPr/>
      <dgm:t>
        <a:bodyPr/>
        <a:lstStyle/>
        <a:p>
          <a:endParaRPr lang="it-IT"/>
        </a:p>
      </dgm:t>
    </dgm:pt>
    <dgm:pt modelId="{8D2E143F-2035-4BDD-82DF-60582DB75E21}" type="pres">
      <dgm:prSet presAssocID="{734740D3-2B15-47B0-BE96-36DCD9130F9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5E0D5C4-36F0-46D6-BBBB-B52589B5D4C6}" type="presOf" srcId="{734740D3-2B15-47B0-BE96-36DCD9130F9D}" destId="{8D2E143F-2035-4BDD-82DF-60582DB75E21}" srcOrd="0" destOrd="0" presId="urn:microsoft.com/office/officeart/2005/8/layout/vList2"/>
    <dgm:cxn modelId="{C8F97C13-BB29-4435-BE6A-BDEAC71CD509}" srcId="{C2D74114-D7AD-4632-9C67-05D419C5D630}" destId="{6ECD192A-A441-4028-AD1B-AA9ABA797953}" srcOrd="2" destOrd="0" parTransId="{EF761C1F-5E8F-4C5D-9D23-1FFF8B0662D4}" sibTransId="{1A510142-2D67-4C8F-A96A-4C4E847FC43F}"/>
    <dgm:cxn modelId="{2AABE6D0-2F0D-47D2-9427-A0D19DD70330}" srcId="{C2D74114-D7AD-4632-9C67-05D419C5D630}" destId="{3F61DE4C-82FD-40B7-B2BD-320FC7F492A1}" srcOrd="1" destOrd="0" parTransId="{459B48A3-8B4A-4F33-9653-8A750BB927FF}" sibTransId="{1541102C-4759-4227-A666-8C2957FF1A17}"/>
    <dgm:cxn modelId="{B27050A2-A581-4723-803C-CDA4A49CC565}" srcId="{C2D74114-D7AD-4632-9C67-05D419C5D630}" destId="{734740D3-2B15-47B0-BE96-36DCD9130F9D}" srcOrd="3" destOrd="0" parTransId="{AA98756A-56E3-4932-ABBE-07F2E6865749}" sibTransId="{31AEE706-5128-44F4-895E-6A20C4AD6B32}"/>
    <dgm:cxn modelId="{47A2851E-0B34-4D9B-97EC-6B190E147B73}" type="presOf" srcId="{3F61DE4C-82FD-40B7-B2BD-320FC7F492A1}" destId="{DB1D07A1-F4BB-4C58-A398-B6AD2EDB3E03}" srcOrd="0" destOrd="0" presId="urn:microsoft.com/office/officeart/2005/8/layout/vList2"/>
    <dgm:cxn modelId="{B8794433-E126-41E4-A035-1F5F33CB231F}" type="presOf" srcId="{7D8DAF0F-731D-483F-839F-B1425839BB26}" destId="{04FE6419-8550-4C24-8C0D-33EFB44F5086}" srcOrd="0" destOrd="0" presId="urn:microsoft.com/office/officeart/2005/8/layout/vList2"/>
    <dgm:cxn modelId="{34057732-A363-472E-90D6-15FA0DA816FA}" srcId="{C2D74114-D7AD-4632-9C67-05D419C5D630}" destId="{7D8DAF0F-731D-483F-839F-B1425839BB26}" srcOrd="0" destOrd="0" parTransId="{D7078E68-001E-47C5-96E4-2694CE265070}" sibTransId="{B2FC1E96-AFDF-47D6-BC3C-F4F09310DED0}"/>
    <dgm:cxn modelId="{D04C0F9D-78D0-4324-9605-36D016C302F2}" type="presOf" srcId="{C2D74114-D7AD-4632-9C67-05D419C5D630}" destId="{5E5EE758-CFF8-4A7E-9126-7B647A0CB091}" srcOrd="0" destOrd="0" presId="urn:microsoft.com/office/officeart/2005/8/layout/vList2"/>
    <dgm:cxn modelId="{CB904DD3-D173-4C7A-ADD0-95A1103ABD0A}" type="presOf" srcId="{6ECD192A-A441-4028-AD1B-AA9ABA797953}" destId="{3EB37B7E-2C51-4714-A280-2782A6B4E9C4}" srcOrd="0" destOrd="0" presId="urn:microsoft.com/office/officeart/2005/8/layout/vList2"/>
    <dgm:cxn modelId="{5823FF3C-25B7-4AB4-859B-B6D40B8807D2}" type="presParOf" srcId="{5E5EE758-CFF8-4A7E-9126-7B647A0CB091}" destId="{04FE6419-8550-4C24-8C0D-33EFB44F5086}" srcOrd="0" destOrd="0" presId="urn:microsoft.com/office/officeart/2005/8/layout/vList2"/>
    <dgm:cxn modelId="{3070B3B5-7206-410D-A026-78ED0673FF81}" type="presParOf" srcId="{5E5EE758-CFF8-4A7E-9126-7B647A0CB091}" destId="{AA9053F3-1A1F-47E9-9015-C13849BD3742}" srcOrd="1" destOrd="0" presId="urn:microsoft.com/office/officeart/2005/8/layout/vList2"/>
    <dgm:cxn modelId="{C4561155-5232-433C-B3A4-3881222D6253}" type="presParOf" srcId="{5E5EE758-CFF8-4A7E-9126-7B647A0CB091}" destId="{DB1D07A1-F4BB-4C58-A398-B6AD2EDB3E03}" srcOrd="2" destOrd="0" presId="urn:microsoft.com/office/officeart/2005/8/layout/vList2"/>
    <dgm:cxn modelId="{268DAAEE-5239-47CD-95EC-BAD24C43D181}" type="presParOf" srcId="{5E5EE758-CFF8-4A7E-9126-7B647A0CB091}" destId="{F3F5648D-FEDE-4FD0-83BF-5367B1BEC473}" srcOrd="3" destOrd="0" presId="urn:microsoft.com/office/officeart/2005/8/layout/vList2"/>
    <dgm:cxn modelId="{31E7721C-569D-4F5F-B9A4-ED721AAA147F}" type="presParOf" srcId="{5E5EE758-CFF8-4A7E-9126-7B647A0CB091}" destId="{3EB37B7E-2C51-4714-A280-2782A6B4E9C4}" srcOrd="4" destOrd="0" presId="urn:microsoft.com/office/officeart/2005/8/layout/vList2"/>
    <dgm:cxn modelId="{E9DB7B20-0FAF-4F5F-B6DB-7255635A606E}" type="presParOf" srcId="{5E5EE758-CFF8-4A7E-9126-7B647A0CB091}" destId="{BB39262B-B6CA-4E2E-9FAB-BC06C734D7B5}" srcOrd="5" destOrd="0" presId="urn:microsoft.com/office/officeart/2005/8/layout/vList2"/>
    <dgm:cxn modelId="{1CCFD3CC-C136-4297-95C4-6C682B65088C}" type="presParOf" srcId="{5E5EE758-CFF8-4A7E-9126-7B647A0CB091}" destId="{8D2E143F-2035-4BDD-82DF-60582DB75E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94F091-7752-463E-9FB3-89DA6E687BC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13EAD520-31EB-4497-9204-23B9E8B14588}">
      <dgm:prSet/>
      <dgm:spPr/>
      <dgm:t>
        <a:bodyPr/>
        <a:lstStyle/>
        <a:p>
          <a:pPr algn="just" rtl="0"/>
          <a:r>
            <a:rPr lang="it-IT" dirty="0" smtClean="0"/>
            <a:t>Dopo la sua morte e risurrezione, il Signore ha effettivamente trasmesso alla Chiesa il potere di rimettere i peccati:</a:t>
          </a:r>
          <a:endParaRPr lang="it-IT" dirty="0"/>
        </a:p>
      </dgm:t>
    </dgm:pt>
    <dgm:pt modelId="{C611B92C-BF82-418E-AFFB-F503134EE58A}" type="parTrans" cxnId="{E154CA06-8C8E-47C8-BDDB-21C8FEC7C540}">
      <dgm:prSet/>
      <dgm:spPr/>
      <dgm:t>
        <a:bodyPr/>
        <a:lstStyle/>
        <a:p>
          <a:endParaRPr lang="it-IT"/>
        </a:p>
      </dgm:t>
    </dgm:pt>
    <dgm:pt modelId="{5D2596AA-DDC4-492D-94D6-04EA5EAF2EBF}" type="sibTrans" cxnId="{E154CA06-8C8E-47C8-BDDB-21C8FEC7C540}">
      <dgm:prSet/>
      <dgm:spPr/>
      <dgm:t>
        <a:bodyPr/>
        <a:lstStyle/>
        <a:p>
          <a:endParaRPr lang="it-IT"/>
        </a:p>
      </dgm:t>
    </dgm:pt>
    <dgm:pt modelId="{23B113F1-1D03-4D37-8C39-F9BD3579CE01}">
      <dgm:prSet/>
      <dgm:spPr/>
      <dgm:t>
        <a:bodyPr/>
        <a:lstStyle/>
        <a:p>
          <a:pPr algn="l" rtl="0"/>
          <a:endParaRPr lang="it-IT" dirty="0"/>
        </a:p>
      </dgm:t>
    </dgm:pt>
    <dgm:pt modelId="{3C72E028-C8A4-4F79-91D7-EA77875369B9}" type="parTrans" cxnId="{9B6C5CC9-D961-4B90-A62E-CA7DC859D3E5}">
      <dgm:prSet/>
      <dgm:spPr/>
      <dgm:t>
        <a:bodyPr/>
        <a:lstStyle/>
        <a:p>
          <a:endParaRPr lang="it-IT"/>
        </a:p>
      </dgm:t>
    </dgm:pt>
    <dgm:pt modelId="{D0334D8E-1659-4B4E-BAD5-7D97EC02B270}" type="sibTrans" cxnId="{9B6C5CC9-D961-4B90-A62E-CA7DC859D3E5}">
      <dgm:prSet/>
      <dgm:spPr/>
      <dgm:t>
        <a:bodyPr/>
        <a:lstStyle/>
        <a:p>
          <a:endParaRPr lang="it-IT"/>
        </a:p>
      </dgm:t>
    </dgm:pt>
    <dgm:pt modelId="{39CF9351-30A3-481F-92C5-AB77703E2C81}">
      <dgm:prSet/>
      <dgm:spPr/>
      <dgm:t>
        <a:bodyPr/>
        <a:lstStyle/>
        <a:p>
          <a:pPr algn="just" rtl="0"/>
          <a:r>
            <a:rPr lang="it-IT" dirty="0" smtClean="0"/>
            <a:t>«Ricevete lo Spirito Santo; a chi rimetterete i peccati saranno rimessi» (</a:t>
          </a:r>
          <a:r>
            <a:rPr lang="it-IT" dirty="0" err="1" smtClean="0"/>
            <a:t>Gv</a:t>
          </a:r>
          <a:r>
            <a:rPr lang="it-IT" dirty="0" smtClean="0"/>
            <a:t> 20,22-23). </a:t>
          </a:r>
          <a:endParaRPr lang="it-IT" dirty="0"/>
        </a:p>
      </dgm:t>
    </dgm:pt>
    <dgm:pt modelId="{A7328D61-BBC4-4D4A-A7CF-33E038F1DA47}" type="parTrans" cxnId="{DF70FCE0-6BDF-4757-A8E9-F0E8E43F1123}">
      <dgm:prSet/>
      <dgm:spPr/>
      <dgm:t>
        <a:bodyPr/>
        <a:lstStyle/>
        <a:p>
          <a:endParaRPr lang="it-IT"/>
        </a:p>
      </dgm:t>
    </dgm:pt>
    <dgm:pt modelId="{D0A87DB0-CA64-4544-9A60-388EDD230204}" type="sibTrans" cxnId="{DF70FCE0-6BDF-4757-A8E9-F0E8E43F1123}">
      <dgm:prSet/>
      <dgm:spPr/>
      <dgm:t>
        <a:bodyPr/>
        <a:lstStyle/>
        <a:p>
          <a:endParaRPr lang="it-IT"/>
        </a:p>
      </dgm:t>
    </dgm:pt>
    <dgm:pt modelId="{6B62EAAB-7D5D-4B16-BB48-47A251C82F88}">
      <dgm:prSet/>
      <dgm:spPr/>
      <dgm:t>
        <a:bodyPr/>
        <a:lstStyle/>
        <a:p>
          <a:pPr algn="just" rtl="0"/>
          <a:r>
            <a:rPr lang="it-IT" dirty="0" smtClean="0"/>
            <a:t>Per questo l’apostolo Paolo può dire che Dio «ci ha riconciliati con sé mediante Cristo e ha affidato a noi il ministero della riconciliazione» (2 </a:t>
          </a:r>
          <a:r>
            <a:rPr lang="it-IT" dirty="0" err="1" smtClean="0"/>
            <a:t>Cor</a:t>
          </a:r>
          <a:r>
            <a:rPr lang="it-IT" dirty="0" smtClean="0"/>
            <a:t> 5,18). </a:t>
          </a:r>
          <a:endParaRPr lang="it-IT" dirty="0"/>
        </a:p>
      </dgm:t>
    </dgm:pt>
    <dgm:pt modelId="{84445B4E-F571-4ACE-A9FE-C28F0AC4B5B3}" type="parTrans" cxnId="{D2B14CF8-EB7B-4D20-B329-8B1FB8374DE5}">
      <dgm:prSet/>
      <dgm:spPr/>
      <dgm:t>
        <a:bodyPr/>
        <a:lstStyle/>
        <a:p>
          <a:endParaRPr lang="it-IT"/>
        </a:p>
      </dgm:t>
    </dgm:pt>
    <dgm:pt modelId="{730EF18E-DC7B-4F60-9223-1D7B8877C2C8}" type="sibTrans" cxnId="{D2B14CF8-EB7B-4D20-B329-8B1FB8374DE5}">
      <dgm:prSet/>
      <dgm:spPr/>
      <dgm:t>
        <a:bodyPr/>
        <a:lstStyle/>
        <a:p>
          <a:endParaRPr lang="it-IT"/>
        </a:p>
      </dgm:t>
    </dgm:pt>
    <dgm:pt modelId="{61208794-498C-4ACE-8E2C-4F2E324FAB36}" type="pres">
      <dgm:prSet presAssocID="{0694F091-7752-463E-9FB3-89DA6E687B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98896A7-85AB-47F7-8D2D-FA771226B514}" type="pres">
      <dgm:prSet presAssocID="{13EAD520-31EB-4497-9204-23B9E8B1458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CB2197-62E3-4A6A-B40C-2C9E9DFF74AA}" type="pres">
      <dgm:prSet presAssocID="{13EAD520-31EB-4497-9204-23B9E8B1458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8DB3611-F012-4B63-97F9-5737E4D3BAF1}" type="presOf" srcId="{13EAD520-31EB-4497-9204-23B9E8B14588}" destId="{F98896A7-85AB-47F7-8D2D-FA771226B514}" srcOrd="0" destOrd="0" presId="urn:microsoft.com/office/officeart/2005/8/layout/vList2"/>
    <dgm:cxn modelId="{DF70FCE0-6BDF-4757-A8E9-F0E8E43F1123}" srcId="{13EAD520-31EB-4497-9204-23B9E8B14588}" destId="{39CF9351-30A3-481F-92C5-AB77703E2C81}" srcOrd="1" destOrd="0" parTransId="{A7328D61-BBC4-4D4A-A7CF-33E038F1DA47}" sibTransId="{D0A87DB0-CA64-4544-9A60-388EDD230204}"/>
    <dgm:cxn modelId="{4122F962-8ED9-4F61-A339-616EEEBEE5BA}" type="presOf" srcId="{23B113F1-1D03-4D37-8C39-F9BD3579CE01}" destId="{94CB2197-62E3-4A6A-B40C-2C9E9DFF74AA}" srcOrd="0" destOrd="0" presId="urn:microsoft.com/office/officeart/2005/8/layout/vList2"/>
    <dgm:cxn modelId="{D2B14CF8-EB7B-4D20-B329-8B1FB8374DE5}" srcId="{13EAD520-31EB-4497-9204-23B9E8B14588}" destId="{6B62EAAB-7D5D-4B16-BB48-47A251C82F88}" srcOrd="2" destOrd="0" parTransId="{84445B4E-F571-4ACE-A9FE-C28F0AC4B5B3}" sibTransId="{730EF18E-DC7B-4F60-9223-1D7B8877C2C8}"/>
    <dgm:cxn modelId="{7EEE4146-4E2B-46C7-92C0-AF47CFE498B9}" type="presOf" srcId="{6B62EAAB-7D5D-4B16-BB48-47A251C82F88}" destId="{94CB2197-62E3-4A6A-B40C-2C9E9DFF74AA}" srcOrd="0" destOrd="2" presId="urn:microsoft.com/office/officeart/2005/8/layout/vList2"/>
    <dgm:cxn modelId="{E154CA06-8C8E-47C8-BDDB-21C8FEC7C540}" srcId="{0694F091-7752-463E-9FB3-89DA6E687BC0}" destId="{13EAD520-31EB-4497-9204-23B9E8B14588}" srcOrd="0" destOrd="0" parTransId="{C611B92C-BF82-418E-AFFB-F503134EE58A}" sibTransId="{5D2596AA-DDC4-492D-94D6-04EA5EAF2EBF}"/>
    <dgm:cxn modelId="{FAA371C9-3A93-459A-89E0-D52F56D7AA05}" type="presOf" srcId="{39CF9351-30A3-481F-92C5-AB77703E2C81}" destId="{94CB2197-62E3-4A6A-B40C-2C9E9DFF74AA}" srcOrd="0" destOrd="1" presId="urn:microsoft.com/office/officeart/2005/8/layout/vList2"/>
    <dgm:cxn modelId="{69BAA562-79ED-4228-B28D-75559BA33415}" type="presOf" srcId="{0694F091-7752-463E-9FB3-89DA6E687BC0}" destId="{61208794-498C-4ACE-8E2C-4F2E324FAB36}" srcOrd="0" destOrd="0" presId="urn:microsoft.com/office/officeart/2005/8/layout/vList2"/>
    <dgm:cxn modelId="{9B6C5CC9-D961-4B90-A62E-CA7DC859D3E5}" srcId="{13EAD520-31EB-4497-9204-23B9E8B14588}" destId="{23B113F1-1D03-4D37-8C39-F9BD3579CE01}" srcOrd="0" destOrd="0" parTransId="{3C72E028-C8A4-4F79-91D7-EA77875369B9}" sibTransId="{D0334D8E-1659-4B4E-BAD5-7D97EC02B270}"/>
    <dgm:cxn modelId="{51BB6EF0-BC07-4409-9C67-1DAED711A114}" type="presParOf" srcId="{61208794-498C-4ACE-8E2C-4F2E324FAB36}" destId="{F98896A7-85AB-47F7-8D2D-FA771226B514}" srcOrd="0" destOrd="0" presId="urn:microsoft.com/office/officeart/2005/8/layout/vList2"/>
    <dgm:cxn modelId="{31870BEA-8AFF-4102-81CB-0CE135BB867A}" type="presParOf" srcId="{61208794-498C-4ACE-8E2C-4F2E324FAB36}" destId="{94CB2197-62E3-4A6A-B40C-2C9E9DFF74A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4E61F7-10D8-457E-925C-86F4DA2E2047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06BC6BE3-6DD2-42D2-A9E5-F05A7F50F10C}">
      <dgm:prSet/>
      <dgm:spPr/>
      <dgm:t>
        <a:bodyPr/>
        <a:lstStyle/>
        <a:p>
          <a:pPr algn="just" rtl="0"/>
          <a:r>
            <a:rPr lang="it-IT" dirty="0" smtClean="0"/>
            <a:t>Nei primi secoli la disciplina di questo sacramento era molto rigorosa: i penitenti, dopo aver confessato le colpe al vescovo della propria comunità, dovevano passare per un lungo e austero periodo di riparazione, al termine del quale ricevevano pubblicamente l’assoluzione dal vescovo alla presenza della comunità. </a:t>
          </a:r>
          <a:endParaRPr lang="it-IT" dirty="0"/>
        </a:p>
      </dgm:t>
    </dgm:pt>
    <dgm:pt modelId="{018EC354-EA4F-427B-B389-22906744B383}" type="parTrans" cxnId="{79AE48A8-0333-409F-8A02-407116A48671}">
      <dgm:prSet/>
      <dgm:spPr/>
      <dgm:t>
        <a:bodyPr/>
        <a:lstStyle/>
        <a:p>
          <a:endParaRPr lang="it-IT"/>
        </a:p>
      </dgm:t>
    </dgm:pt>
    <dgm:pt modelId="{4D8C2FD9-DAF0-4098-A7F0-EE442D7FB760}" type="sibTrans" cxnId="{79AE48A8-0333-409F-8A02-407116A48671}">
      <dgm:prSet/>
      <dgm:spPr/>
      <dgm:t>
        <a:bodyPr/>
        <a:lstStyle/>
        <a:p>
          <a:endParaRPr lang="it-IT"/>
        </a:p>
      </dgm:t>
    </dgm:pt>
    <dgm:pt modelId="{D7F48F25-7E04-4783-862B-24D8D3223306}">
      <dgm:prSet/>
      <dgm:spPr/>
      <dgm:t>
        <a:bodyPr/>
        <a:lstStyle/>
        <a:p>
          <a:pPr algn="just" rtl="0"/>
          <a:r>
            <a:rPr lang="it-IT" dirty="0" smtClean="0"/>
            <a:t>Successivamente, soprattutto per impulso dei monaci, la prassi penitenziale si concentrò nella celebrazione privata del sacramento.</a:t>
          </a:r>
          <a:endParaRPr lang="it-IT" dirty="0"/>
        </a:p>
      </dgm:t>
    </dgm:pt>
    <dgm:pt modelId="{9D5DB369-6522-4287-858F-C72ACC78E9AE}" type="parTrans" cxnId="{7931B479-3563-4C2F-ACBD-C6151DF06D13}">
      <dgm:prSet/>
      <dgm:spPr/>
      <dgm:t>
        <a:bodyPr/>
        <a:lstStyle/>
        <a:p>
          <a:endParaRPr lang="it-IT"/>
        </a:p>
      </dgm:t>
    </dgm:pt>
    <dgm:pt modelId="{BD5012FD-DEA9-41AC-B86E-DE8CD5E1BC1F}" type="sibTrans" cxnId="{7931B479-3563-4C2F-ACBD-C6151DF06D13}">
      <dgm:prSet/>
      <dgm:spPr/>
      <dgm:t>
        <a:bodyPr/>
        <a:lstStyle/>
        <a:p>
          <a:endParaRPr lang="it-IT"/>
        </a:p>
      </dgm:t>
    </dgm:pt>
    <dgm:pt modelId="{5F23817A-35D6-4CB3-9416-4AB52627FF3B}">
      <dgm:prSet/>
      <dgm:spPr/>
      <dgm:t>
        <a:bodyPr/>
        <a:lstStyle/>
        <a:p>
          <a:pPr algn="just" rtl="0"/>
          <a:r>
            <a:rPr lang="it-IT" dirty="0" smtClean="0"/>
            <a:t>Infine si è arrivati all’assoluzione dei peccati anticipata</a:t>
          </a:r>
          <a:endParaRPr lang="it-IT" dirty="0"/>
        </a:p>
      </dgm:t>
    </dgm:pt>
    <dgm:pt modelId="{10AD738B-3857-4E3A-B9B7-D35C033E4C4E}" type="parTrans" cxnId="{B41F2245-7AC6-4B04-8DD1-74D164CAC828}">
      <dgm:prSet/>
      <dgm:spPr/>
      <dgm:t>
        <a:bodyPr/>
        <a:lstStyle/>
        <a:p>
          <a:endParaRPr lang="it-IT"/>
        </a:p>
      </dgm:t>
    </dgm:pt>
    <dgm:pt modelId="{14F75450-0492-484E-A291-D56BA39719A9}" type="sibTrans" cxnId="{B41F2245-7AC6-4B04-8DD1-74D164CAC828}">
      <dgm:prSet/>
      <dgm:spPr/>
      <dgm:t>
        <a:bodyPr/>
        <a:lstStyle/>
        <a:p>
          <a:endParaRPr lang="it-IT"/>
        </a:p>
      </dgm:t>
    </dgm:pt>
    <dgm:pt modelId="{BB8C0978-0FF9-4BAB-B974-7A593F8E7AAC}" type="pres">
      <dgm:prSet presAssocID="{0C4E61F7-10D8-457E-925C-86F4DA2E20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5DD363B-007B-46AF-A8AD-097F7168F795}" type="pres">
      <dgm:prSet presAssocID="{06BC6BE3-6DD2-42D2-A9E5-F05A7F50F1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E8DF49-31A2-41BB-8D29-53C0DFA7B12F}" type="pres">
      <dgm:prSet presAssocID="{4D8C2FD9-DAF0-4098-A7F0-EE442D7FB760}" presName="spacer" presStyleCnt="0"/>
      <dgm:spPr/>
      <dgm:t>
        <a:bodyPr/>
        <a:lstStyle/>
        <a:p>
          <a:endParaRPr lang="it-IT"/>
        </a:p>
      </dgm:t>
    </dgm:pt>
    <dgm:pt modelId="{54A1D044-11D3-4D33-B715-9560737B928C}" type="pres">
      <dgm:prSet presAssocID="{D7F48F25-7E04-4783-862B-24D8D32233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18C88E-341E-405C-9CC1-AA046CDD743C}" type="pres">
      <dgm:prSet presAssocID="{BD5012FD-DEA9-41AC-B86E-DE8CD5E1BC1F}" presName="spacer" presStyleCnt="0"/>
      <dgm:spPr/>
      <dgm:t>
        <a:bodyPr/>
        <a:lstStyle/>
        <a:p>
          <a:endParaRPr lang="it-IT"/>
        </a:p>
      </dgm:t>
    </dgm:pt>
    <dgm:pt modelId="{D483D9B4-2C50-4E3E-93D8-6272832D2978}" type="pres">
      <dgm:prSet presAssocID="{5F23817A-35D6-4CB3-9416-4AB52627FF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1938056-7C7C-425A-82D9-3BAA55244787}" type="presOf" srcId="{0C4E61F7-10D8-457E-925C-86F4DA2E2047}" destId="{BB8C0978-0FF9-4BAB-B974-7A593F8E7AAC}" srcOrd="0" destOrd="0" presId="urn:microsoft.com/office/officeart/2005/8/layout/vList2"/>
    <dgm:cxn modelId="{6F84CFF0-D915-44FE-B307-386912C618C2}" type="presOf" srcId="{06BC6BE3-6DD2-42D2-A9E5-F05A7F50F10C}" destId="{B5DD363B-007B-46AF-A8AD-097F7168F795}" srcOrd="0" destOrd="0" presId="urn:microsoft.com/office/officeart/2005/8/layout/vList2"/>
    <dgm:cxn modelId="{62CC34B4-A17D-4B73-A49C-637582505115}" type="presOf" srcId="{5F23817A-35D6-4CB3-9416-4AB52627FF3B}" destId="{D483D9B4-2C50-4E3E-93D8-6272832D2978}" srcOrd="0" destOrd="0" presId="urn:microsoft.com/office/officeart/2005/8/layout/vList2"/>
    <dgm:cxn modelId="{1CF64650-5F65-4036-9108-5FFE606C2206}" type="presOf" srcId="{D7F48F25-7E04-4783-862B-24D8D3223306}" destId="{54A1D044-11D3-4D33-B715-9560737B928C}" srcOrd="0" destOrd="0" presId="urn:microsoft.com/office/officeart/2005/8/layout/vList2"/>
    <dgm:cxn modelId="{79AE48A8-0333-409F-8A02-407116A48671}" srcId="{0C4E61F7-10D8-457E-925C-86F4DA2E2047}" destId="{06BC6BE3-6DD2-42D2-A9E5-F05A7F50F10C}" srcOrd="0" destOrd="0" parTransId="{018EC354-EA4F-427B-B389-22906744B383}" sibTransId="{4D8C2FD9-DAF0-4098-A7F0-EE442D7FB760}"/>
    <dgm:cxn modelId="{B41F2245-7AC6-4B04-8DD1-74D164CAC828}" srcId="{0C4E61F7-10D8-457E-925C-86F4DA2E2047}" destId="{5F23817A-35D6-4CB3-9416-4AB52627FF3B}" srcOrd="2" destOrd="0" parTransId="{10AD738B-3857-4E3A-B9B7-D35C033E4C4E}" sibTransId="{14F75450-0492-484E-A291-D56BA39719A9}"/>
    <dgm:cxn modelId="{7931B479-3563-4C2F-ACBD-C6151DF06D13}" srcId="{0C4E61F7-10D8-457E-925C-86F4DA2E2047}" destId="{D7F48F25-7E04-4783-862B-24D8D3223306}" srcOrd="1" destOrd="0" parTransId="{9D5DB369-6522-4287-858F-C72ACC78E9AE}" sibTransId="{BD5012FD-DEA9-41AC-B86E-DE8CD5E1BC1F}"/>
    <dgm:cxn modelId="{C0B82AC5-DE60-453C-A4AC-53F582F4A6E3}" type="presParOf" srcId="{BB8C0978-0FF9-4BAB-B974-7A593F8E7AAC}" destId="{B5DD363B-007B-46AF-A8AD-097F7168F795}" srcOrd="0" destOrd="0" presId="urn:microsoft.com/office/officeart/2005/8/layout/vList2"/>
    <dgm:cxn modelId="{EFF04B3E-DDF5-4297-B265-BF479C4C0A8C}" type="presParOf" srcId="{BB8C0978-0FF9-4BAB-B974-7A593F8E7AAC}" destId="{FBE8DF49-31A2-41BB-8D29-53C0DFA7B12F}" srcOrd="1" destOrd="0" presId="urn:microsoft.com/office/officeart/2005/8/layout/vList2"/>
    <dgm:cxn modelId="{6B424161-F2D2-45CB-8DEB-442C7135EE27}" type="presParOf" srcId="{BB8C0978-0FF9-4BAB-B974-7A593F8E7AAC}" destId="{54A1D044-11D3-4D33-B715-9560737B928C}" srcOrd="2" destOrd="0" presId="urn:microsoft.com/office/officeart/2005/8/layout/vList2"/>
    <dgm:cxn modelId="{8D1926FF-5ABB-4E66-9937-C7E79FF3786F}" type="presParOf" srcId="{BB8C0978-0FF9-4BAB-B974-7A593F8E7AAC}" destId="{1318C88E-341E-405C-9CC1-AA046CDD743C}" srcOrd="3" destOrd="0" presId="urn:microsoft.com/office/officeart/2005/8/layout/vList2"/>
    <dgm:cxn modelId="{82DB87C3-9B5A-4E7E-B7A6-AF74B08A06F6}" type="presParOf" srcId="{BB8C0978-0FF9-4BAB-B974-7A593F8E7AAC}" destId="{D483D9B4-2C50-4E3E-93D8-6272832D29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FE6419-8550-4C24-8C0D-33EFB44F5086}">
      <dsp:nvSpPr>
        <dsp:cNvPr id="0" name=""/>
        <dsp:cNvSpPr/>
      </dsp:nvSpPr>
      <dsp:spPr>
        <a:xfrm>
          <a:off x="0" y="150052"/>
          <a:ext cx="8229600" cy="992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Gesù ha invitato la gente a convertirsi e a credere che Dio è misericordioso e che nessun peccato è più grande della sua misericordia. </a:t>
          </a:r>
          <a:endParaRPr lang="it-IT" sz="1400" kern="1200" dirty="0"/>
        </a:p>
      </dsp:txBody>
      <dsp:txXfrm>
        <a:off x="0" y="150052"/>
        <a:ext cx="8229600" cy="992013"/>
      </dsp:txXfrm>
    </dsp:sp>
    <dsp:sp modelId="{DB1D07A1-F4BB-4C58-A398-B6AD2EDB3E03}">
      <dsp:nvSpPr>
        <dsp:cNvPr id="0" name=""/>
        <dsp:cNvSpPr/>
      </dsp:nvSpPr>
      <dsp:spPr>
        <a:xfrm>
          <a:off x="0" y="1182386"/>
          <a:ext cx="8229600" cy="992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Ha accolto i peccatori e ha partecipato a conviti festosi con loro, per riconciliarli con Dio. </a:t>
          </a:r>
          <a:endParaRPr lang="it-IT" sz="1400" kern="1200" dirty="0"/>
        </a:p>
      </dsp:txBody>
      <dsp:txXfrm>
        <a:off x="0" y="1182386"/>
        <a:ext cx="8229600" cy="992013"/>
      </dsp:txXfrm>
    </dsp:sp>
    <dsp:sp modelId="{3EB37B7E-2C51-4714-A280-2782A6B4E9C4}">
      <dsp:nvSpPr>
        <dsp:cNvPr id="0" name=""/>
        <dsp:cNvSpPr/>
      </dsp:nvSpPr>
      <dsp:spPr>
        <a:xfrm>
          <a:off x="0" y="2214720"/>
          <a:ext cx="8229600" cy="992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Compiendo miracoli, ha manifestato di possedere il potere divino di rimettere i peccati, come quando a </a:t>
          </a:r>
          <a:r>
            <a:rPr lang="it-IT" sz="1400" kern="1200" dirty="0" err="1" smtClean="0"/>
            <a:t>Cafàrnao</a:t>
          </a:r>
          <a:r>
            <a:rPr lang="it-IT" sz="1400" kern="1200" dirty="0" smtClean="0"/>
            <a:t> ha operato la guarigione fisica del paralitico dopo aver operato quella spirituale (</a:t>
          </a:r>
          <a:r>
            <a:rPr lang="it-IT" sz="1400" kern="1200" dirty="0" err="1" smtClean="0"/>
            <a:t>cf</a:t>
          </a:r>
          <a:r>
            <a:rPr lang="it-IT" sz="1400" kern="1200" dirty="0" smtClean="0"/>
            <a:t>. Mc 2,1-12). </a:t>
          </a:r>
          <a:endParaRPr lang="it-IT" sz="1400" kern="1200" dirty="0"/>
        </a:p>
      </dsp:txBody>
      <dsp:txXfrm>
        <a:off x="0" y="2214720"/>
        <a:ext cx="8229600" cy="992013"/>
      </dsp:txXfrm>
    </dsp:sp>
    <dsp:sp modelId="{8D2E143F-2035-4BDD-82DF-60582DB75E21}">
      <dsp:nvSpPr>
        <dsp:cNvPr id="0" name=""/>
        <dsp:cNvSpPr/>
      </dsp:nvSpPr>
      <dsp:spPr>
        <a:xfrm>
          <a:off x="0" y="3247053"/>
          <a:ext cx="8229600" cy="992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Ha promesso ai suoi discepoli il potere di “legare e sciogliere”, cioè di escludere dalla vita liturgica comunitaria i credenti rei di gravi colpe e di riammetterli :«In verità vi dico: tutto quello che legherete sopra la terra sarà legato anche in cielo e tutto quello che scioglierete sopra la terra sarà sciolto anche in cielo» (Mt 18, </a:t>
          </a:r>
          <a:r>
            <a:rPr lang="it-IT" sz="1400" kern="1200" dirty="0" err="1" smtClean="0"/>
            <a:t>18</a:t>
          </a:r>
          <a:r>
            <a:rPr lang="it-IT" sz="1400" kern="1200" dirty="0" smtClean="0"/>
            <a:t>). </a:t>
          </a:r>
          <a:endParaRPr lang="it-IT" sz="1400" kern="1200" dirty="0"/>
        </a:p>
      </dsp:txBody>
      <dsp:txXfrm>
        <a:off x="0" y="3247053"/>
        <a:ext cx="8229600" cy="9920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8896A7-85AB-47F7-8D2D-FA771226B514}">
      <dsp:nvSpPr>
        <dsp:cNvPr id="0" name=""/>
        <dsp:cNvSpPr/>
      </dsp:nvSpPr>
      <dsp:spPr>
        <a:xfrm>
          <a:off x="0" y="57645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just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Dopo la sua morte e risurrezione, il Signore ha effettivamente trasmesso alla Chiesa il potere di rimettere i peccati:</a:t>
          </a:r>
          <a:endParaRPr lang="it-IT" sz="3300" kern="1200" dirty="0"/>
        </a:p>
      </dsp:txBody>
      <dsp:txXfrm>
        <a:off x="0" y="57645"/>
        <a:ext cx="8229600" cy="1814670"/>
      </dsp:txXfrm>
    </dsp:sp>
    <dsp:sp modelId="{94CB2197-62E3-4A6A-B40C-2C9E9DFF74AA}">
      <dsp:nvSpPr>
        <dsp:cNvPr id="0" name=""/>
        <dsp:cNvSpPr/>
      </dsp:nvSpPr>
      <dsp:spPr>
        <a:xfrm>
          <a:off x="0" y="1872315"/>
          <a:ext cx="8229600" cy="24591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600" kern="1200" dirty="0" smtClean="0"/>
            <a:t>«Ricevete lo Spirito Santo; a chi rimetterete i peccati saranno rimessi» (</a:t>
          </a:r>
          <a:r>
            <a:rPr lang="it-IT" sz="2600" kern="1200" dirty="0" err="1" smtClean="0"/>
            <a:t>Gv</a:t>
          </a:r>
          <a:r>
            <a:rPr lang="it-IT" sz="2600" kern="1200" dirty="0" smtClean="0"/>
            <a:t> 20,22-23). </a:t>
          </a:r>
          <a:endParaRPr lang="it-IT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600" kern="1200" dirty="0" smtClean="0"/>
            <a:t>Per questo l’apostolo Paolo può dire che Dio «ci ha riconciliati con sé mediante Cristo e ha affidato a noi il ministero della riconciliazione» (2 </a:t>
          </a:r>
          <a:r>
            <a:rPr lang="it-IT" sz="2600" kern="1200" dirty="0" err="1" smtClean="0"/>
            <a:t>Cor</a:t>
          </a:r>
          <a:r>
            <a:rPr lang="it-IT" sz="2600" kern="1200" dirty="0" smtClean="0"/>
            <a:t> 5,18). </a:t>
          </a:r>
          <a:endParaRPr lang="it-IT" sz="2600" kern="1200" dirty="0"/>
        </a:p>
      </dsp:txBody>
      <dsp:txXfrm>
        <a:off x="0" y="1872315"/>
        <a:ext cx="8229600" cy="24591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DD363B-007B-46AF-A8AD-097F7168F795}">
      <dsp:nvSpPr>
        <dsp:cNvPr id="0" name=""/>
        <dsp:cNvSpPr/>
      </dsp:nvSpPr>
      <dsp:spPr>
        <a:xfrm>
          <a:off x="0" y="215730"/>
          <a:ext cx="8229600" cy="1284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Nei primi secoli la disciplina di questo sacramento era molto rigorosa: i penitenti, dopo aver confessato le colpe al vescovo della propria comunità, dovevano passare per un lungo e austero periodo di riparazione, al termine del quale ricevevano pubblicamente l’assoluzione dal vescovo alla presenza della comunità. </a:t>
          </a:r>
          <a:endParaRPr lang="it-IT" sz="1800" kern="1200" dirty="0"/>
        </a:p>
      </dsp:txBody>
      <dsp:txXfrm>
        <a:off x="0" y="215730"/>
        <a:ext cx="8229600" cy="1284659"/>
      </dsp:txXfrm>
    </dsp:sp>
    <dsp:sp modelId="{54A1D044-11D3-4D33-B715-9560737B928C}">
      <dsp:nvSpPr>
        <dsp:cNvPr id="0" name=""/>
        <dsp:cNvSpPr/>
      </dsp:nvSpPr>
      <dsp:spPr>
        <a:xfrm>
          <a:off x="0" y="1552230"/>
          <a:ext cx="8229600" cy="1284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Successivamente, soprattutto per impulso dei monaci, la prassi penitenziale si concentrò nella celebrazione privata del sacramento.</a:t>
          </a:r>
          <a:endParaRPr lang="it-IT" sz="1800" kern="1200" dirty="0"/>
        </a:p>
      </dsp:txBody>
      <dsp:txXfrm>
        <a:off x="0" y="1552230"/>
        <a:ext cx="8229600" cy="1284659"/>
      </dsp:txXfrm>
    </dsp:sp>
    <dsp:sp modelId="{D483D9B4-2C50-4E3E-93D8-6272832D2978}">
      <dsp:nvSpPr>
        <dsp:cNvPr id="0" name=""/>
        <dsp:cNvSpPr/>
      </dsp:nvSpPr>
      <dsp:spPr>
        <a:xfrm>
          <a:off x="0" y="2888730"/>
          <a:ext cx="8229600" cy="1284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Infine si è arrivati all’assoluzione dei peccati anticipata</a:t>
          </a:r>
          <a:endParaRPr lang="it-IT" sz="1800" kern="1200" dirty="0"/>
        </a:p>
      </dsp:txBody>
      <dsp:txXfrm>
        <a:off x="0" y="2888730"/>
        <a:ext cx="8229600" cy="128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99825-5D00-4A7D-9682-02EEB93FED6F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CE726-C2EA-4FFD-85EF-A3E9D14BDD2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8BF0B-961F-42F5-9C01-97176842B3FD}" type="datetimeFigureOut">
              <a:rPr lang="it-IT" smtClean="0"/>
              <a:pPr/>
              <a:t>21/02/2015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71641-6814-4275-A274-EBD8E9BF969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it-IT" dirty="0" smtClean="0"/>
              <a:t>La confessione e la misericordia di Dio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854696" cy="1752600"/>
          </a:xfrm>
        </p:spPr>
        <p:txBody>
          <a:bodyPr/>
          <a:lstStyle/>
          <a:p>
            <a:endParaRPr lang="it-IT" i="1" dirty="0" smtClean="0"/>
          </a:p>
          <a:p>
            <a:r>
              <a:rPr lang="it-IT" i="1" dirty="0" smtClean="0"/>
              <a:t>Domenica 15 febbraio</a:t>
            </a:r>
            <a:endParaRPr lang="it-IT" i="1" dirty="0"/>
          </a:p>
        </p:txBody>
      </p:sp>
      <p:pic>
        <p:nvPicPr>
          <p:cNvPr id="1026" name="Picture 2" descr="C:\Users\Lorenzo\Desktop\Immagin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1775"/>
            <a:ext cx="9144000" cy="2816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Confessione o misericordia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b="1" dirty="0" smtClean="0"/>
              <a:t>L’impegno di penitenza</a:t>
            </a:r>
            <a:r>
              <a:rPr lang="it-IT" dirty="0" smtClean="0"/>
              <a:t>, un segno di riparazione e di cambiamento della vita.</a:t>
            </a:r>
          </a:p>
          <a:p>
            <a:pPr algn="just"/>
            <a:r>
              <a:rPr lang="it-IT" dirty="0" smtClean="0"/>
              <a:t>Può consistere in una forma di preghiera, in un’opera di carità, in un gesto di rinuncia e di sacrificio. 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Al peccatore che manifesta il suo pentimento mediante la confessione dei peccati e l’accettazione di un impegno di penitenza, Dio concede il suo perdono attraverso l’assoluzione data dal sacerdote. Il Padre accoglie il figlio che torna a casa 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Lc</a:t>
            </a:r>
            <a:r>
              <a:rPr lang="it-IT" dirty="0" smtClean="0"/>
              <a:t> 15,11-32). Cristo prende sulle spalle la pecora perduta  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Lc</a:t>
            </a:r>
            <a:r>
              <a:rPr lang="it-IT" dirty="0" smtClean="0"/>
              <a:t> 15, 4-7). </a:t>
            </a:r>
          </a:p>
          <a:p>
            <a:pPr algn="just"/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Il sacerdote, come il Signore Gesù, è </a:t>
            </a:r>
            <a:r>
              <a:rPr lang="it-IT" b="1" dirty="0" smtClean="0"/>
              <a:t>fratello</a:t>
            </a:r>
            <a:r>
              <a:rPr lang="it-IT" dirty="0" smtClean="0"/>
              <a:t> che comprende, </a:t>
            </a:r>
            <a:r>
              <a:rPr lang="it-IT" b="1" dirty="0" smtClean="0"/>
              <a:t>medico</a:t>
            </a:r>
            <a:r>
              <a:rPr lang="it-IT" dirty="0" smtClean="0"/>
              <a:t> che cura, </a:t>
            </a:r>
            <a:r>
              <a:rPr lang="it-IT" b="1" dirty="0" smtClean="0"/>
              <a:t>maestro</a:t>
            </a:r>
            <a:r>
              <a:rPr lang="it-IT" dirty="0" smtClean="0"/>
              <a:t> che insegna la strada, </a:t>
            </a:r>
            <a:r>
              <a:rPr lang="it-IT" b="1" dirty="0" smtClean="0"/>
              <a:t>giudice</a:t>
            </a:r>
            <a:r>
              <a:rPr lang="it-IT" dirty="0" smtClean="0"/>
              <a:t> che lega </a:t>
            </a:r>
            <a:r>
              <a:rPr lang="it-IT" smtClean="0"/>
              <a:t>e scioglie.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Fondamenti biblici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Fondamenti biblici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Fondamenti biblici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 smtClean="0"/>
              <a:t>Questa missione viene svolta innanzitutto con la predicazione del vangelo, che chiama alla fede e alla conversione, e poi con il battesimo, che cancella ogni genere di peccato. </a:t>
            </a:r>
          </a:p>
          <a:p>
            <a:pPr algn="just"/>
            <a:r>
              <a:rPr lang="it-IT" sz="3200" dirty="0" smtClean="0"/>
              <a:t>L’uomo è fragile: «Chi crede di stare in piedi, guardi di non cadere» (1 </a:t>
            </a:r>
            <a:r>
              <a:rPr lang="it-IT" sz="3200" dirty="0" err="1" smtClean="0"/>
              <a:t>Cor</a:t>
            </a:r>
            <a:r>
              <a:rPr lang="it-IT" sz="3200" dirty="0" smtClean="0"/>
              <a:t> 10,12)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 Fondamenti biblici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Gli apostoli sono consapevoli di aver ricevuto da Gesù il potere di perdonare. </a:t>
            </a:r>
          </a:p>
          <a:p>
            <a:pPr algn="just"/>
            <a:r>
              <a:rPr lang="it-IT" dirty="0" smtClean="0"/>
              <a:t>L’apostolo Paolo: mette fuori dalla comunione un incestuoso a Corinto, perché si converta e «il suo spirito possa ottenere la salvezza» (1Cor 5,5); </a:t>
            </a:r>
          </a:p>
          <a:p>
            <a:pPr algn="just">
              <a:buNone/>
            </a:pPr>
            <a:r>
              <a:rPr lang="it-IT" dirty="0" smtClean="0"/>
              <a:t>	ordina di fare altrettanto «con chi si dice fratello, ed è impudico o avaro o </a:t>
            </a:r>
            <a:r>
              <a:rPr lang="it-IT" dirty="0" err="1" smtClean="0"/>
              <a:t>idolàtra</a:t>
            </a:r>
            <a:r>
              <a:rPr lang="it-IT" dirty="0" smtClean="0"/>
              <a:t> o maldicente o ubriacone o ladro; con questi tali non dovete neanche mangiare insieme» (1 </a:t>
            </a:r>
            <a:r>
              <a:rPr lang="it-IT" dirty="0" err="1" smtClean="0"/>
              <a:t>Cor</a:t>
            </a:r>
            <a:r>
              <a:rPr lang="it-IT" dirty="0" smtClean="0"/>
              <a:t> 5,11); infine reintegra nella pienezza della vita ecclesiale un contestatore, che in precedenza era stato escluso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Evoluzione storica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Situazione 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Crisi</a:t>
            </a:r>
          </a:p>
          <a:p>
            <a:pPr algn="just"/>
            <a:r>
              <a:rPr lang="it-IT" dirty="0" smtClean="0"/>
              <a:t>offuscati il senso di Dio e il senso del peccato. </a:t>
            </a:r>
          </a:p>
          <a:p>
            <a:pPr algn="just"/>
            <a:r>
              <a:rPr lang="it-IT" dirty="0" smtClean="0"/>
              <a:t>Decisa, la condanna di fatti come la guerra, la tortura, il terrorismo, la mafia, le discriminazioni razziali, la corruzione amministrativa, la speculazione edilizia, l’inquinamento, la fame nel mondo. </a:t>
            </a:r>
          </a:p>
          <a:p>
            <a:pPr algn="just"/>
            <a:r>
              <a:rPr lang="it-IT" dirty="0" smtClean="0"/>
              <a:t>Non si vede un’offesa all’amore di Dio, ma un’offesa all’uomo.</a:t>
            </a:r>
          </a:p>
          <a:p>
            <a:pPr algn="just"/>
            <a:r>
              <a:rPr lang="it-IT" dirty="0" smtClean="0"/>
              <a:t>non una colpa personale, di cui in qualche misura ci rendiamo complici, ma solo un disordine sociale oggettivo, </a:t>
            </a:r>
          </a:p>
          <a:p>
            <a:pPr algn="just"/>
            <a:r>
              <a:rPr lang="it-IT" dirty="0" smtClean="0"/>
              <a:t>Incertezze e oscuri sensi di colpa affiorano comunque, ma si pensa di poter risolvere tutto in chiave psicologica.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Confessione o misericordia?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Tre nomi, che derivano dai suoi elementi costitutivi: </a:t>
            </a:r>
          </a:p>
          <a:p>
            <a:pPr algn="just">
              <a:buNone/>
            </a:pPr>
            <a:r>
              <a:rPr lang="it-IT" dirty="0" smtClean="0"/>
              <a:t>	penitenza, confessione, riconciliazione.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Occorre anzitutto la </a:t>
            </a:r>
            <a:r>
              <a:rPr lang="it-IT" b="1" dirty="0" smtClean="0"/>
              <a:t>penitenza o cambiamento del cuore.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	Chi avverte il male, mosso dallo Spirito Santo, riscopre il volto misericordioso del Padre, esamina se stesso, prende coscienza dei propri peccati; ne prova dolore; non li vorrebbe; propone di non commetterli più; si impegna a cambiare, a riordinarsi secondo il vangelo.</a:t>
            </a:r>
          </a:p>
          <a:p>
            <a:pPr algn="just">
              <a:buNone/>
            </a:pPr>
            <a:r>
              <a:rPr lang="it-IT" dirty="0" smtClean="0"/>
              <a:t>	Fare l’esame di coscienza significa valutare la propria posizione davanti a Dio, alla luce della sua parola.</a:t>
            </a:r>
          </a:p>
          <a:p>
            <a:pPr algn="just">
              <a:buNone/>
            </a:pPr>
            <a:r>
              <a:rPr lang="it-IT" dirty="0" smtClean="0"/>
              <a:t>	Il pentimento dei peccati si chiama anche “dolore perfetto” o “contrizione”, quando è ispirato dall’amore di un figlio verso Dio; “dolore imperfetto” o “attrizione”, quando è ispirato dalla paura.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Confessione o misericordia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Il pentimento interiore si esprime esteriormente nella</a:t>
            </a:r>
            <a:r>
              <a:rPr lang="it-IT" b="1" dirty="0" smtClean="0"/>
              <a:t> confessione</a:t>
            </a:r>
            <a:r>
              <a:rPr lang="it-IT" dirty="0" smtClean="0"/>
              <a:t> e in un impegno concreto di penitenza.</a:t>
            </a:r>
          </a:p>
          <a:p>
            <a:pPr algn="just">
              <a:buNone/>
            </a:pPr>
            <a:r>
              <a:rPr lang="it-IT" dirty="0" smtClean="0"/>
              <a:t>	Nella confessione “si dice”, “si butta fuori”, con umiltà e sincerità, il male: grido liberante .</a:t>
            </a:r>
          </a:p>
          <a:p>
            <a:pPr algn="just"/>
            <a:r>
              <a:rPr lang="it-IT" dirty="0" smtClean="0"/>
              <a:t>Peccati mortali di cui si ricorda e che non ha già confessato in altra occasione. È bene dire anche i peccati veniali, specialmente i più pericolosi per la vita spirituale. </a:t>
            </a:r>
          </a:p>
          <a:p>
            <a:pPr algn="just"/>
            <a:r>
              <a:rPr lang="it-IT" b="1" dirty="0" smtClean="0"/>
              <a:t>Confessione è confidenza, atto di fiducia, unico sacramento “attivo” che cambia ogni volta, in mano al penitente, struttura dialogica relazionale, non “oggettivante”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600</Words>
  <Application>Microsoft Office PowerPoint</Application>
  <PresentationFormat>Presentazione su schermo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La confessione e la misericordia di Dio</vt:lpstr>
      <vt:lpstr>1. Fondamenti biblici</vt:lpstr>
      <vt:lpstr>1. Fondamenti biblici</vt:lpstr>
      <vt:lpstr>1. Fondamenti biblici</vt:lpstr>
      <vt:lpstr>1 Fondamenti biblici</vt:lpstr>
      <vt:lpstr>2. Evoluzione storica</vt:lpstr>
      <vt:lpstr>3. Situazione attuale</vt:lpstr>
      <vt:lpstr>Confessione o misericordia?</vt:lpstr>
      <vt:lpstr>Confessione o misericordia</vt:lpstr>
      <vt:lpstr>Confessione o misericordia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Sacramento del Battesimo</dc:title>
  <dc:creator>Lorenzo</dc:creator>
  <cp:lastModifiedBy>Marco</cp:lastModifiedBy>
  <cp:revision>22</cp:revision>
  <dcterms:created xsi:type="dcterms:W3CDTF">2015-01-31T07:31:30Z</dcterms:created>
  <dcterms:modified xsi:type="dcterms:W3CDTF">2015-02-21T10:28:23Z</dcterms:modified>
</cp:coreProperties>
</file>